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9" r:id="rId2"/>
    <p:sldId id="410" r:id="rId3"/>
    <p:sldId id="450" r:id="rId4"/>
    <p:sldId id="436" r:id="rId5"/>
    <p:sldId id="457" r:id="rId6"/>
    <p:sldId id="453" r:id="rId7"/>
    <p:sldId id="462" r:id="rId8"/>
    <p:sldId id="458" r:id="rId9"/>
    <p:sldId id="464" r:id="rId10"/>
    <p:sldId id="459" r:id="rId11"/>
    <p:sldId id="461" r:id="rId12"/>
    <p:sldId id="463" r:id="rId13"/>
    <p:sldId id="465" r:id="rId14"/>
    <p:sldId id="441" r:id="rId1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">
          <p15:clr>
            <a:srgbClr val="A4A3A4"/>
          </p15:clr>
        </p15:guide>
        <p15:guide id="2" pos="8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6585B"/>
    <a:srgbClr val="FCC897"/>
    <a:srgbClr val="A10B89"/>
    <a:srgbClr val="006666"/>
    <a:srgbClr val="15887F"/>
    <a:srgbClr val="D5E5EF"/>
    <a:srgbClr val="DBDADC"/>
    <a:srgbClr val="FFF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441" autoAdjust="0"/>
  </p:normalViewPr>
  <p:slideViewPr>
    <p:cSldViewPr snapToGrid="0" snapToObjects="1">
      <p:cViewPr varScale="1">
        <p:scale>
          <a:sx n="66" d="100"/>
          <a:sy n="66" d="100"/>
        </p:scale>
        <p:origin x="1602" y="66"/>
      </p:cViewPr>
      <p:guideLst>
        <p:guide orient="horz" pos="823"/>
        <p:guide pos="806"/>
      </p:guideLst>
    </p:cSldViewPr>
  </p:slideViewPr>
  <p:outlineViewPr>
    <p:cViewPr>
      <p:scale>
        <a:sx n="33" d="100"/>
        <a:sy n="33" d="100"/>
      </p:scale>
      <p:origin x="0" y="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5" d="100"/>
          <a:sy n="65" d="100"/>
        </p:scale>
        <p:origin x="-28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CF1B95-54F6-41C9-82A0-E7AA1623EA5F}" type="datetime1">
              <a:rPr lang="de-AT"/>
              <a:pPr>
                <a:defRPr/>
              </a:pPr>
              <a:t>23.09.2013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BE0BCA-7B02-433B-A8A9-5D98A7708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71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C85D37-E59A-4601-B4F7-4E0DED1170C9}" type="datetime1">
              <a:rPr lang="de-AT"/>
              <a:pPr>
                <a:defRPr/>
              </a:pPr>
              <a:t>23.09.2013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noProof="0" smtClean="0"/>
              <a:t>Click to edit Master text styles</a:t>
            </a:r>
          </a:p>
          <a:p>
            <a:pPr lvl="1"/>
            <a:r>
              <a:rPr lang="de-AT" noProof="0" smtClean="0"/>
              <a:t>Second level</a:t>
            </a:r>
          </a:p>
          <a:p>
            <a:pPr lvl="2"/>
            <a:r>
              <a:rPr lang="de-AT" noProof="0" smtClean="0"/>
              <a:t>Third level</a:t>
            </a:r>
          </a:p>
          <a:p>
            <a:pPr lvl="3"/>
            <a:r>
              <a:rPr lang="de-AT" noProof="0" smtClean="0"/>
              <a:t>Fourth level</a:t>
            </a:r>
          </a:p>
          <a:p>
            <a:pPr lvl="4"/>
            <a:r>
              <a:rPr lang="de-AT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56D082-F01B-4F4A-8ACD-06D505CD5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648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178614" y="2350737"/>
            <a:ext cx="5737662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178614" y="3909768"/>
            <a:ext cx="5737662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Cliquez pour modifier les styles du texte du masque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178614" y="5319926"/>
            <a:ext cx="5737662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Cliquez pour modifier les styles du texte du masque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8614" y="5771934"/>
            <a:ext cx="5737662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160074" y="1676749"/>
            <a:ext cx="3289371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A7AB35-FC06-4979-83C5-DF58F571CE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060950" y="1795463"/>
            <a:ext cx="3162300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157788" y="1812925"/>
            <a:ext cx="38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29538" y="4275138"/>
            <a:ext cx="381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438466" y="2223516"/>
            <a:ext cx="2415541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11238" y="1795463"/>
            <a:ext cx="3895975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472116" y="1676749"/>
            <a:ext cx="4751315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282700" y="1813790"/>
            <a:ext cx="1915301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472116" y="3700240"/>
            <a:ext cx="4751315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282700" y="3837281"/>
            <a:ext cx="1915301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8F3C1-510A-4988-974F-97FD82DA98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99175" y="3508375"/>
            <a:ext cx="381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10604" y="3710087"/>
            <a:ext cx="2348246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  <a:p>
            <a:pPr lvl="1"/>
            <a:r>
              <a:rPr lang="en-US" dirty="0" smtClean="0"/>
              <a:t>Deuxième niveau</a:t>
            </a:r>
          </a:p>
          <a:p>
            <a:pPr lvl="2"/>
            <a:r>
              <a:rPr lang="en-US" dirty="0" smtClean="0"/>
              <a:t>Troisième niveau</a:t>
            </a:r>
          </a:p>
          <a:p>
            <a:pPr lvl="3"/>
            <a:r>
              <a:rPr lang="en-US" dirty="0" smtClean="0"/>
              <a:t>Quatrième niveau</a:t>
            </a:r>
          </a:p>
          <a:p>
            <a:pPr lvl="4"/>
            <a:r>
              <a:rPr lang="en-US" dirty="0" smtClean="0"/>
              <a:t>Cinquième niveau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086591" y="3261250"/>
            <a:ext cx="4322600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Cliquez pour modifier les styles du texte du masque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110604" y="5495823"/>
            <a:ext cx="2348246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Cliquez pour modifier les styles du texte du masque</a:t>
            </a:r>
          </a:p>
          <a:p>
            <a:pPr lvl="1"/>
            <a:r>
              <a:rPr lang="en-US" dirty="0" err="1" smtClean="0"/>
              <a:t>Deuxième niveau</a:t>
            </a:r>
          </a:p>
          <a:p>
            <a:pPr lvl="2"/>
            <a:r>
              <a:rPr lang="en-US" dirty="0" err="1" smtClean="0"/>
              <a:t>Troisième niveau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60073" y="1676748"/>
            <a:ext cx="7063357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25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943197" y="1676749"/>
            <a:ext cx="3280234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160074" y="1676749"/>
            <a:ext cx="3289371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2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60073" y="1676748"/>
            <a:ext cx="7063357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de-AT" dirty="0" smtClean="0"/>
              <a:t>Click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edit</a:t>
            </a:r>
            <a:r>
              <a:rPr lang="de-AT" dirty="0" smtClean="0"/>
              <a:t> Master </a:t>
            </a:r>
            <a:r>
              <a:rPr lang="de-AT" dirty="0" err="1" smtClean="0"/>
              <a:t>text</a:t>
            </a:r>
            <a:r>
              <a:rPr lang="de-AT" dirty="0" smtClean="0"/>
              <a:t> </a:t>
            </a:r>
            <a:r>
              <a:rPr lang="de-AT" dirty="0" err="1" smtClean="0"/>
              <a:t>styles</a:t>
            </a:r>
            <a:endParaRPr lang="de-AT" dirty="0" smtClean="0"/>
          </a:p>
          <a:p>
            <a:pPr lvl="1"/>
            <a:r>
              <a:rPr lang="de-AT" dirty="0" smtClean="0"/>
              <a:t>Second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2"/>
            <a:r>
              <a:rPr lang="de-AT" dirty="0" smtClean="0"/>
              <a:t>Third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3"/>
            <a:r>
              <a:rPr lang="de-AT" dirty="0" err="1" smtClean="0"/>
              <a:t>Fourth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de-AT" dirty="0" smtClean="0"/>
          </a:p>
          <a:p>
            <a:pPr lvl="4"/>
            <a:r>
              <a:rPr lang="de-AT" dirty="0" err="1" smtClean="0"/>
              <a:t>Fifth</a:t>
            </a:r>
            <a:r>
              <a:rPr lang="de-AT" dirty="0" smtClean="0"/>
              <a:t> </a:t>
            </a:r>
            <a:r>
              <a:rPr lang="de-AT" dirty="0" err="1" smtClean="0"/>
              <a:t>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CFBE1-6800-4598-8E83-610953B66C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282700" y="1676400"/>
          <a:ext cx="694073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2393"/>
                <a:gridCol w="1948337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282700" y="344488"/>
            <a:ext cx="6940550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160074" y="4266693"/>
            <a:ext cx="7063357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4943197" y="1676749"/>
            <a:ext cx="3280234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94F91-3817-449F-957D-F9A9440834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4943197" y="1676749"/>
            <a:ext cx="3280234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282699" y="4280623"/>
            <a:ext cx="6940731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C40969-16A0-4C0E-80D2-A607318E92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69611" y="1809449"/>
            <a:ext cx="6953820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gxygfxyx</a:t>
            </a:r>
            <a:endParaRPr lang="en-US" dirty="0" smtClean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69611" y="3165638"/>
            <a:ext cx="6953820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hchhych</a:t>
            </a:r>
            <a:endParaRPr lang="en-US" dirty="0" smtClean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269611" y="4458668"/>
            <a:ext cx="6953820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vjjvjv</a:t>
            </a:r>
            <a:endParaRPr lang="en-US" dirty="0" smtClean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AA1F2-2FC2-4765-BD9E-212371763A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4943197" y="1676749"/>
            <a:ext cx="3280234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160074" y="1676749"/>
            <a:ext cx="3289371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E5840A-9FB2-477A-9CB3-3519971303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164644" y="4266693"/>
            <a:ext cx="3280234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065823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4943197" y="4266693"/>
            <a:ext cx="3280234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AD22CB-1951-4E90-AB94-A7920C2D91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572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27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472116" y="945931"/>
            <a:ext cx="4751315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472116" y="1676748"/>
            <a:ext cx="4751315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291837" y="1137697"/>
            <a:ext cx="1906164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7729538" y="6343650"/>
            <a:ext cx="571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BE8955-5809-4252-8595-332BF06842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8" r:id="rId1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lugano@cost.eu" TargetMode="External"/><Relationship Id="rId2" Type="http://schemas.openxmlformats.org/officeDocument/2006/relationships/hyperlink" Target="mailto:anja.vandersnikt@cost.eu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t.eu/experts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90758" y="1908339"/>
            <a:ext cx="7003413" cy="8466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 smtClean="0"/>
              <a:t>Action TD1002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0758" y="2892676"/>
            <a:ext cx="7003413" cy="2528188"/>
          </a:xfrm>
        </p:spPr>
        <p:txBody>
          <a:bodyPr/>
          <a:lstStyle/>
          <a:p>
            <a:pPr algn="ctr"/>
            <a:r>
              <a:rPr lang="en-GB" sz="2000" dirty="0"/>
              <a:t>European network on applications of Atomic Force Microscopy to </a:t>
            </a:r>
            <a:r>
              <a:rPr lang="en-GB" sz="2000" dirty="0" err="1"/>
              <a:t>NanoMedicine</a:t>
            </a:r>
            <a:r>
              <a:rPr lang="en-GB" sz="2000" dirty="0"/>
              <a:t> and Life Sciences (</a:t>
            </a:r>
            <a:r>
              <a:rPr lang="en-GB" sz="2000" dirty="0" smtClean="0"/>
              <a:t>AFM4NanoMed&amp;Bio)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200" b="0" dirty="0" smtClean="0"/>
              <a:t>Management </a:t>
            </a:r>
            <a:r>
              <a:rPr lang="en-GB" sz="2200" b="0" dirty="0"/>
              <a:t>Committee </a:t>
            </a:r>
            <a:r>
              <a:rPr lang="en-GB" sz="2200" b="0" dirty="0" smtClean="0"/>
              <a:t>Meeting</a:t>
            </a:r>
          </a:p>
          <a:p>
            <a:pPr algn="ctr"/>
            <a:r>
              <a:rPr lang="de-AT" sz="2000" dirty="0"/>
              <a:t>Dubrovnik, 27 September 2013</a:t>
            </a:r>
          </a:p>
          <a:p>
            <a:pPr algn="ctr"/>
            <a:endParaRPr lang="en-US" sz="20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0758" y="5476846"/>
            <a:ext cx="8126231" cy="438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Gabriela Cristea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Senior Administrative </a:t>
            </a:r>
            <a:r>
              <a:rPr lang="en-US" dirty="0"/>
              <a:t>Officer </a:t>
            </a:r>
          </a:p>
        </p:txBody>
      </p:sp>
    </p:spTree>
    <p:extLst>
      <p:ext uri="{BB962C8B-B14F-4D97-AF65-F5344CB8AC3E}">
        <p14:creationId xmlns:p14="http://schemas.microsoft.com/office/powerpoint/2010/main" val="15297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60072" y="598689"/>
            <a:ext cx="7063357" cy="849586"/>
          </a:xfrm>
        </p:spPr>
        <p:txBody>
          <a:bodyPr/>
          <a:lstStyle/>
          <a:p>
            <a:pPr algn="ctr"/>
            <a:r>
              <a:rPr lang="nl-NL" sz="3200" dirty="0" smtClean="0">
                <a:solidFill>
                  <a:srgbClr val="56585B"/>
                </a:solidFill>
              </a:rPr>
              <a:t>Ending an Action: Final </a:t>
            </a:r>
            <a:r>
              <a:rPr lang="nl-NL" sz="3200" dirty="0">
                <a:solidFill>
                  <a:srgbClr val="56585B"/>
                </a:solidFill>
              </a:rPr>
              <a:t>Evaluation Report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nl-NL" sz="2400" b="1" dirty="0">
                <a:solidFill>
                  <a:srgbClr val="56585B"/>
                </a:solidFill>
              </a:rPr>
              <a:t>I. Management Report</a:t>
            </a:r>
          </a:p>
          <a:p>
            <a:pPr marL="857250" lvl="2" indent="0">
              <a:buClr>
                <a:schemeClr val="accent1"/>
              </a:buClr>
              <a:buNone/>
            </a:pPr>
            <a:r>
              <a:rPr lang="nl-NL" sz="2000" dirty="0">
                <a:solidFill>
                  <a:srgbClr val="56585B"/>
                </a:solidFill>
              </a:rPr>
              <a:t>prepared by the </a:t>
            </a:r>
            <a:r>
              <a:rPr lang="nl-NL" sz="2000" dirty="0" smtClean="0">
                <a:solidFill>
                  <a:srgbClr val="56585B"/>
                </a:solidFill>
              </a:rPr>
              <a:t>Grant Holder </a:t>
            </a:r>
            <a:endParaRPr lang="nl-NL" sz="2000" dirty="0">
              <a:solidFill>
                <a:srgbClr val="56585B"/>
              </a:solidFill>
            </a:endParaRP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nl-NL" sz="2400" b="1" dirty="0">
                <a:solidFill>
                  <a:srgbClr val="56585B"/>
                </a:solidFill>
              </a:rPr>
              <a:t>II. </a:t>
            </a:r>
            <a:r>
              <a:rPr lang="nl-NL" sz="2400" b="1" dirty="0" smtClean="0">
                <a:solidFill>
                  <a:srgbClr val="56585B"/>
                </a:solidFill>
              </a:rPr>
              <a:t>Final Scientific </a:t>
            </a:r>
            <a:r>
              <a:rPr lang="nl-NL" sz="2400" b="1" dirty="0">
                <a:solidFill>
                  <a:srgbClr val="56585B"/>
                </a:solidFill>
              </a:rPr>
              <a:t>Report </a:t>
            </a:r>
          </a:p>
          <a:p>
            <a:pPr marL="857250" lvl="2" indent="0">
              <a:buClr>
                <a:schemeClr val="accent1"/>
              </a:buClr>
              <a:buNone/>
            </a:pPr>
            <a:r>
              <a:rPr lang="nl-NL" sz="2000" dirty="0">
                <a:solidFill>
                  <a:srgbClr val="56585B"/>
                </a:solidFill>
              </a:rPr>
              <a:t>prepared by the Chair of the Management Committee (using cumulative Monitoring Progress Report template) within </a:t>
            </a:r>
            <a:r>
              <a:rPr lang="nl-NL" sz="2000" b="1" dirty="0">
                <a:solidFill>
                  <a:srgbClr val="56585B"/>
                </a:solidFill>
              </a:rPr>
              <a:t>4 months </a:t>
            </a:r>
            <a:r>
              <a:rPr lang="nl-NL" sz="2000" dirty="0">
                <a:solidFill>
                  <a:srgbClr val="56585B"/>
                </a:solidFill>
              </a:rPr>
              <a:t>after the end of the Action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nl-NL" sz="2400" b="1" dirty="0">
                <a:solidFill>
                  <a:srgbClr val="56585B"/>
                </a:solidFill>
              </a:rPr>
              <a:t>III. Evaluation Report </a:t>
            </a:r>
          </a:p>
          <a:p>
            <a:pPr marL="857250" lvl="2" indent="0">
              <a:buClr>
                <a:schemeClr val="accent1"/>
              </a:buClr>
              <a:buNone/>
            </a:pPr>
            <a:r>
              <a:rPr lang="nl-NL" sz="2000" dirty="0">
                <a:solidFill>
                  <a:srgbClr val="56585B"/>
                </a:solidFill>
              </a:rPr>
              <a:t>prepared by the Evaluation Panel established by the Domain Committee and edited by the Rapporteur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nl-NL" sz="2400" b="1" dirty="0">
                <a:solidFill>
                  <a:srgbClr val="56585B"/>
                </a:solidFill>
              </a:rPr>
              <a:t>IV. DC Remarks </a:t>
            </a:r>
          </a:p>
          <a:p>
            <a:pPr marL="857250" lvl="2" indent="0">
              <a:buClr>
                <a:schemeClr val="accent1"/>
              </a:buClr>
              <a:buNone/>
            </a:pPr>
            <a:r>
              <a:rPr lang="nl-NL" sz="2000" dirty="0">
                <a:solidFill>
                  <a:srgbClr val="56585B"/>
                </a:solidFill>
              </a:rPr>
              <a:t>prepared by the Domain Committee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9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60072" y="601191"/>
            <a:ext cx="7063357" cy="849586"/>
          </a:xfrm>
        </p:spPr>
        <p:txBody>
          <a:bodyPr/>
          <a:lstStyle/>
          <a:p>
            <a:pPr algn="ctr"/>
            <a:r>
              <a:rPr lang="fr-BE" sz="3200" dirty="0" err="1" smtClean="0"/>
              <a:t>Ending</a:t>
            </a:r>
            <a:r>
              <a:rPr lang="fr-BE" sz="3200" dirty="0" smtClean="0"/>
              <a:t> an Actions</a:t>
            </a:r>
            <a:r>
              <a:rPr lang="fr-BE" sz="3200" dirty="0"/>
              <a:t>: </a:t>
            </a:r>
            <a:r>
              <a:rPr lang="fr-BE" sz="3200" dirty="0" err="1" smtClean="0"/>
              <a:t>what</a:t>
            </a:r>
            <a:r>
              <a:rPr lang="fr-BE" sz="3200" dirty="0" smtClean="0"/>
              <a:t> </a:t>
            </a:r>
            <a:r>
              <a:rPr lang="fr-BE" sz="3200" dirty="0" err="1" smtClean="0"/>
              <a:t>you</a:t>
            </a:r>
            <a:r>
              <a:rPr lang="fr-BE" sz="3200" dirty="0" smtClean="0"/>
              <a:t> are </a:t>
            </a:r>
            <a:r>
              <a:rPr lang="fr-BE" sz="3200" dirty="0" err="1" smtClean="0"/>
              <a:t>evaluated</a:t>
            </a:r>
            <a:r>
              <a:rPr lang="fr-BE" sz="3200" dirty="0" smtClean="0"/>
              <a:t> on</a:t>
            </a:r>
            <a:endParaRPr lang="en-GB" sz="32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>
              <a:buClr>
                <a:schemeClr val="accent1"/>
              </a:buClr>
              <a:buFont typeface="Wingdings" charset="2"/>
              <a:buChar char="§"/>
            </a:pPr>
            <a:endParaRPr lang="en-GB" sz="2000" dirty="0" smtClean="0">
              <a:latin typeface="Arial" charset="0"/>
            </a:endParaRP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endParaRPr lang="en-GB" sz="2000" dirty="0">
              <a:latin typeface="Arial" charset="0"/>
            </a:endParaRP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Results </a:t>
            </a:r>
            <a:r>
              <a:rPr lang="en-GB" sz="2400" dirty="0">
                <a:latin typeface="Arial Body "/>
              </a:rPr>
              <a:t>versus </a:t>
            </a:r>
            <a:r>
              <a:rPr lang="en-GB" sz="2400" dirty="0" smtClean="0">
                <a:latin typeface="Arial Body "/>
              </a:rPr>
              <a:t>objectives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Innovative networking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Inter-disciplinary networking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New networking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Coordination </a:t>
            </a:r>
            <a:r>
              <a:rPr lang="en-GB" sz="2400" dirty="0">
                <a:latin typeface="Arial Body "/>
              </a:rPr>
              <a:t>and </a:t>
            </a:r>
            <a:r>
              <a:rPr lang="en-GB" sz="2400" dirty="0" smtClean="0">
                <a:latin typeface="Arial Body "/>
              </a:rPr>
              <a:t>management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>
                <a:latin typeface="Arial Body "/>
              </a:rPr>
              <a:t>Strengths </a:t>
            </a:r>
            <a:r>
              <a:rPr lang="en-GB" sz="2400" dirty="0">
                <a:latin typeface="Arial Body "/>
              </a:rPr>
              <a:t>and weaknesses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1160072" y="288133"/>
            <a:ext cx="7063357" cy="849586"/>
          </a:xfrm>
        </p:spPr>
        <p:txBody>
          <a:bodyPr/>
          <a:lstStyle/>
          <a:p>
            <a:pPr algn="ctr"/>
            <a:r>
              <a:rPr lang="fr-BE" sz="3200" dirty="0" err="1" smtClean="0"/>
              <a:t>Ending</a:t>
            </a:r>
            <a:r>
              <a:rPr lang="fr-BE" sz="3200" dirty="0" smtClean="0"/>
              <a:t> an Actions</a:t>
            </a:r>
            <a:r>
              <a:rPr lang="fr-BE" sz="3200" dirty="0"/>
              <a:t>: </a:t>
            </a:r>
            <a:r>
              <a:rPr lang="fr-BE" sz="3200" dirty="0" smtClean="0"/>
              <a:t>Final Publication</a:t>
            </a:r>
            <a:endParaRPr lang="en-GB" sz="3200" dirty="0"/>
          </a:p>
          <a:p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160071" y="1371948"/>
            <a:ext cx="7063358" cy="46659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50863" indent="-457200" defTabSz="45720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b="1" dirty="0" smtClean="0">
                <a:solidFill>
                  <a:schemeClr val="accent2"/>
                </a:solidFill>
              </a:rPr>
              <a:t>Amount:</a:t>
            </a:r>
            <a:r>
              <a:rPr lang="en-US" sz="1800" dirty="0" smtClean="0">
                <a:solidFill>
                  <a:schemeClr val="accent2"/>
                </a:solidFill>
              </a:rPr>
              <a:t/>
            </a:r>
            <a:br>
              <a:rPr lang="en-US" sz="1800" dirty="0" smtClean="0">
                <a:solidFill>
                  <a:schemeClr val="accent2"/>
                </a:solidFill>
              </a:rPr>
            </a:br>
            <a:endParaRPr lang="en-US" sz="1800" dirty="0" smtClean="0">
              <a:solidFill>
                <a:schemeClr val="accent2"/>
              </a:solidFill>
            </a:endParaRPr>
          </a:p>
          <a:p>
            <a:pPr marL="93663" indent="0" defTabSz="457200">
              <a:spcBef>
                <a:spcPct val="0"/>
              </a:spcBef>
              <a:buClr>
                <a:schemeClr val="accent1"/>
              </a:buClr>
              <a:buNone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The </a:t>
            </a:r>
            <a:r>
              <a:rPr lang="en-US" sz="1800" dirty="0">
                <a:solidFill>
                  <a:schemeClr val="accent2"/>
                </a:solidFill>
              </a:rPr>
              <a:t>COST Office will finance the </a:t>
            </a:r>
            <a:r>
              <a:rPr lang="en-US" sz="1800" b="1" dirty="0">
                <a:solidFill>
                  <a:schemeClr val="accent2"/>
                </a:solidFill>
              </a:rPr>
              <a:t>final </a:t>
            </a:r>
            <a:r>
              <a:rPr lang="en-US" sz="1800" b="1" dirty="0" smtClean="0">
                <a:solidFill>
                  <a:schemeClr val="accent2"/>
                </a:solidFill>
              </a:rPr>
              <a:t>publication</a:t>
            </a:r>
            <a:r>
              <a:rPr lang="en-US" sz="1800" b="1" dirty="0"/>
              <a:t> </a:t>
            </a:r>
            <a:r>
              <a:rPr lang="en-US" sz="1800" b="1" dirty="0" smtClean="0"/>
              <a:t>for an amount of up to 10.000€</a:t>
            </a:r>
            <a:r>
              <a:rPr lang="en-US" sz="1800" dirty="0" smtClean="0"/>
              <a:t>. (excl. VAT)</a:t>
            </a:r>
          </a:p>
          <a:p>
            <a:pPr marL="93663" indent="0" defTabSz="457200">
              <a:spcBef>
                <a:spcPct val="0"/>
              </a:spcBef>
              <a:buClr>
                <a:schemeClr val="accent1"/>
              </a:buClr>
              <a:buNone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550863" indent="-457200" defTabSz="457200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2000" b="1" dirty="0">
                <a:solidFill>
                  <a:schemeClr val="accent2"/>
                </a:solidFill>
              </a:rPr>
              <a:t>Steps to be followed</a:t>
            </a:r>
            <a:r>
              <a:rPr lang="en-US" sz="2000" b="1" dirty="0" smtClean="0">
                <a:solidFill>
                  <a:schemeClr val="accent2"/>
                </a:solidFill>
              </a:rPr>
              <a:t>:</a:t>
            </a:r>
            <a:r>
              <a:rPr lang="en-US" sz="1800" b="1" u="sng" dirty="0" smtClean="0">
                <a:solidFill>
                  <a:schemeClr val="accent2"/>
                </a:solidFill>
              </a:rPr>
              <a:t/>
            </a:r>
            <a:br>
              <a:rPr lang="en-US" sz="1800" b="1" u="sng" dirty="0" smtClean="0">
                <a:solidFill>
                  <a:schemeClr val="accent2"/>
                </a:solidFill>
              </a:rPr>
            </a:br>
            <a:endParaRPr lang="en-US" sz="1800" b="1" u="sng" dirty="0">
              <a:solidFill>
                <a:schemeClr val="accent2"/>
              </a:solidFill>
            </a:endParaRP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MC </a:t>
            </a:r>
            <a:r>
              <a:rPr lang="en-US" sz="1800" dirty="0">
                <a:solidFill>
                  <a:schemeClr val="accent2"/>
                </a:solidFill>
              </a:rPr>
              <a:t>decision </a:t>
            </a:r>
            <a:r>
              <a:rPr lang="en-US" sz="1800" dirty="0" smtClean="0">
                <a:solidFill>
                  <a:schemeClr val="accent2"/>
                </a:solidFill>
              </a:rPr>
              <a:t>and official </a:t>
            </a:r>
            <a:r>
              <a:rPr lang="en-US" sz="1800" dirty="0">
                <a:solidFill>
                  <a:schemeClr val="accent2"/>
                </a:solidFill>
              </a:rPr>
              <a:t>request from Chair to </a:t>
            </a:r>
            <a:r>
              <a:rPr lang="en-US" sz="1800" dirty="0" smtClean="0">
                <a:solidFill>
                  <a:schemeClr val="accent2"/>
                </a:solidFill>
              </a:rPr>
              <a:t>SO</a:t>
            </a: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/>
              <a:t>SO approval</a:t>
            </a: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Validation </a:t>
            </a:r>
            <a:r>
              <a:rPr lang="en-US" sz="1800" dirty="0">
                <a:solidFill>
                  <a:schemeClr val="accent2"/>
                </a:solidFill>
              </a:rPr>
              <a:t>of request by COST </a:t>
            </a:r>
            <a:r>
              <a:rPr lang="en-US" sz="1800" dirty="0" smtClean="0">
                <a:solidFill>
                  <a:schemeClr val="accent2"/>
                </a:solidFill>
              </a:rPr>
              <a:t>Head of Communication</a:t>
            </a:r>
            <a:endParaRPr lang="en-US" sz="1800" dirty="0" smtClean="0"/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Publisher offer sent via the MC chair</a:t>
            </a: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/>
              <a:t>Purchase Order</a:t>
            </a: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>
                <a:solidFill>
                  <a:schemeClr val="accent2"/>
                </a:solidFill>
              </a:rPr>
              <a:t>Print release</a:t>
            </a:r>
          </a:p>
          <a:p>
            <a:pPr marL="436563" defTabSz="457200">
              <a:spcBef>
                <a:spcPct val="0"/>
              </a:spcBef>
              <a:buClr>
                <a:schemeClr val="accent1"/>
              </a:buClr>
              <a:buAutoNum type="arabicPeriod"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en-US" sz="1800" dirty="0" smtClean="0"/>
              <a:t>Delivery and Payment.</a:t>
            </a:r>
            <a:br>
              <a:rPr lang="en-US" sz="1800" dirty="0" smtClean="0"/>
            </a:br>
            <a:endParaRPr lang="en-US" sz="1800" dirty="0" smtClean="0"/>
          </a:p>
          <a:p>
            <a:pPr marL="93663" indent="0" defTabSz="457200">
              <a:spcBef>
                <a:spcPct val="0"/>
              </a:spcBef>
              <a:buClr>
                <a:schemeClr val="accent1"/>
              </a:buClr>
              <a:buNone/>
              <a:tabLst>
                <a:tab pos="377825" algn="l"/>
                <a:tab pos="835025" algn="l"/>
                <a:tab pos="1292225" algn="l"/>
                <a:tab pos="1749425" algn="l"/>
                <a:tab pos="2206625" algn="l"/>
                <a:tab pos="2663825" algn="l"/>
                <a:tab pos="3121025" algn="l"/>
                <a:tab pos="3578225" algn="l"/>
                <a:tab pos="4035425" algn="l"/>
                <a:tab pos="4492625" algn="l"/>
                <a:tab pos="4949825" algn="l"/>
                <a:tab pos="5407025" algn="l"/>
                <a:tab pos="5864225" algn="l"/>
                <a:tab pos="6321425" algn="l"/>
                <a:tab pos="6778625" algn="l"/>
                <a:tab pos="7235825" algn="l"/>
                <a:tab pos="7693025" algn="l"/>
                <a:tab pos="8150225" algn="l"/>
                <a:tab pos="8607425" algn="l"/>
                <a:tab pos="9064625" algn="l"/>
                <a:tab pos="9521825" algn="l"/>
              </a:tabLst>
            </a:pPr>
            <a:r>
              <a:rPr lang="fr-B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For </a:t>
            </a:r>
            <a:r>
              <a:rPr lang="fr-BE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complete</a:t>
            </a:r>
            <a:r>
              <a:rPr lang="fr-B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</a:t>
            </a:r>
            <a:r>
              <a:rPr lang="fr-BE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details</a:t>
            </a:r>
            <a:r>
              <a:rPr lang="fr-B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, </a:t>
            </a:r>
            <a:r>
              <a:rPr lang="fr-BE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see</a:t>
            </a:r>
            <a:r>
              <a:rPr lang="fr-B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</a:t>
            </a:r>
            <a:r>
              <a:rPr lang="fr-BE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Vademecum</a:t>
            </a:r>
            <a:r>
              <a:rPr lang="fr-B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– 8</a:t>
            </a:r>
            <a:r>
              <a:rPr lang="fr-B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.2</a:t>
            </a:r>
            <a:r>
              <a:rPr lang="fr-B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. </a:t>
            </a:r>
            <a:r>
              <a:rPr lang="fr-B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Final </a:t>
            </a:r>
            <a:r>
              <a:rPr lang="en-GB" sz="1400" dirty="0" smtClean="0">
                <a:latin typeface="Arial Body "/>
              </a:rPr>
              <a:t>Action publication (page 43)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Arial Body "/>
            </a:endParaRPr>
          </a:p>
        </p:txBody>
      </p:sp>
    </p:spTree>
    <p:extLst>
      <p:ext uri="{BB962C8B-B14F-4D97-AF65-F5344CB8AC3E}">
        <p14:creationId xmlns:p14="http://schemas.microsoft.com/office/powerpoint/2010/main" val="35062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72457" y="1567543"/>
            <a:ext cx="7474857" cy="4426858"/>
          </a:xfrm>
        </p:spPr>
        <p:txBody>
          <a:bodyPr/>
          <a:lstStyle/>
          <a:p>
            <a:pPr marL="0" indent="0">
              <a:buClr>
                <a:schemeClr val="accent1"/>
              </a:buClr>
              <a:buNone/>
            </a:pPr>
            <a:r>
              <a:rPr lang="en-GB" sz="2000" b="1" dirty="0" smtClean="0"/>
              <a:t>Eligible costs: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 </a:t>
            </a:r>
            <a:r>
              <a:rPr lang="en-GB" sz="2000" dirty="0"/>
              <a:t>production and </a:t>
            </a:r>
            <a:r>
              <a:rPr lang="en-GB" sz="2000" dirty="0" smtClean="0"/>
              <a:t>distribution cost </a:t>
            </a:r>
            <a:r>
              <a:rPr lang="en-GB" sz="2000" dirty="0"/>
              <a:t>of a publication by a printing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GB" sz="2000" dirty="0"/>
              <a:t>house or for the creation and/or distribution of alternative dissemination </a:t>
            </a:r>
            <a:r>
              <a:rPr lang="en-GB" sz="2000" dirty="0" smtClean="0"/>
              <a:t>tools</a:t>
            </a:r>
            <a:r>
              <a:rPr lang="en-GB" sz="2000" dirty="0"/>
              <a:t>,</a:t>
            </a:r>
            <a:endParaRPr lang="en-GB" sz="2000" dirty="0" smtClean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purchase </a:t>
            </a:r>
            <a:r>
              <a:rPr lang="en-GB" sz="2000" dirty="0"/>
              <a:t>and distribution of a fixed number of copies of high-quality publications produced </a:t>
            </a:r>
            <a:r>
              <a:rPr lang="en-GB" sz="2000" dirty="0" smtClean="0"/>
              <a:t>by a </a:t>
            </a:r>
            <a:r>
              <a:rPr lang="en-GB" sz="2000" dirty="0"/>
              <a:t>renowned publisher (usually books or journals</a:t>
            </a:r>
            <a:r>
              <a:rPr lang="en-GB" sz="2000" dirty="0" smtClean="0"/>
              <a:t>);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proofreading</a:t>
            </a:r>
            <a:r>
              <a:rPr lang="en-GB" sz="2000" dirty="0"/>
              <a:t>, editing, production and distribution costs relating to the production of </a:t>
            </a:r>
            <a:r>
              <a:rPr lang="en-GB" sz="2000" dirty="0" smtClean="0"/>
              <a:t>publications and </a:t>
            </a:r>
            <a:r>
              <a:rPr lang="en-GB" sz="2000" dirty="0"/>
              <a:t>dissemination tools</a:t>
            </a:r>
            <a:r>
              <a:rPr lang="en-GB" sz="2000" dirty="0" smtClean="0"/>
              <a:t>;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BE" sz="2000" b="1" dirty="0" smtClean="0"/>
              <a:t>Non-</a:t>
            </a:r>
            <a:r>
              <a:rPr lang="fr-BE" sz="2000" b="1" dirty="0" err="1" smtClean="0"/>
              <a:t>eligible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costs</a:t>
            </a:r>
            <a:r>
              <a:rPr lang="fr-BE" sz="2000" b="1" dirty="0" smtClean="0"/>
              <a:t>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graphic design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/>
              <a:t>translation</a:t>
            </a:r>
            <a:r>
              <a:rPr lang="en-GB" sz="2000" dirty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1160072" y="377721"/>
            <a:ext cx="7063357" cy="849586"/>
          </a:xfrm>
        </p:spPr>
        <p:txBody>
          <a:bodyPr/>
          <a:lstStyle/>
          <a:p>
            <a:pPr algn="ctr"/>
            <a:r>
              <a:rPr lang="fr-BE" sz="3200" dirty="0" err="1" smtClean="0"/>
              <a:t>Ending</a:t>
            </a:r>
            <a:r>
              <a:rPr lang="fr-BE" sz="3200" dirty="0" smtClean="0"/>
              <a:t> an Actions</a:t>
            </a:r>
            <a:r>
              <a:rPr lang="fr-BE" sz="3200" dirty="0"/>
              <a:t>: </a:t>
            </a:r>
            <a:r>
              <a:rPr lang="fr-BE" sz="3200" dirty="0" smtClean="0"/>
              <a:t>Final Publication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30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30026" y="7302459"/>
            <a:ext cx="570442" cy="365125"/>
          </a:xfrm>
        </p:spPr>
        <p:txBody>
          <a:bodyPr/>
          <a:lstStyle/>
          <a:p>
            <a:fld id="{464A07AF-66D7-C348-9F8E-91228B109437}" type="slidenum">
              <a:rPr lang="de-DE" smtClean="0"/>
              <a:t>14</a:t>
            </a:fld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587141" y="3832636"/>
            <a:ext cx="8123721" cy="1259104"/>
          </a:xfrm>
        </p:spPr>
        <p:txBody>
          <a:bodyPr/>
          <a:lstStyle/>
          <a:p>
            <a:r>
              <a:rPr lang="fr-BE" sz="2200" dirty="0">
                <a:solidFill>
                  <a:srgbClr val="56585B"/>
                </a:solidFill>
              </a:rPr>
              <a:t>Administrative </a:t>
            </a:r>
            <a:r>
              <a:rPr lang="fr-BE" sz="2200" dirty="0" err="1" smtClean="0">
                <a:solidFill>
                  <a:srgbClr val="56585B"/>
                </a:solidFill>
              </a:rPr>
              <a:t>Officer</a:t>
            </a:r>
            <a:r>
              <a:rPr lang="fr-BE" sz="2200" dirty="0" smtClean="0">
                <a:solidFill>
                  <a:srgbClr val="56585B"/>
                </a:solidFill>
              </a:rPr>
              <a:t>		</a:t>
            </a:r>
            <a:r>
              <a:rPr lang="fr-BE" sz="2200" b="1" dirty="0" smtClean="0">
                <a:solidFill>
                  <a:srgbClr val="56585B"/>
                </a:solidFill>
              </a:rPr>
              <a:t>Ms Anja Van Der </a:t>
            </a:r>
            <a:r>
              <a:rPr lang="fr-BE" sz="2200" b="1" dirty="0" err="1" smtClean="0">
                <a:solidFill>
                  <a:srgbClr val="56585B"/>
                </a:solidFill>
              </a:rPr>
              <a:t>Snikt</a:t>
            </a:r>
            <a:r>
              <a:rPr lang="en-GB" sz="2200" b="1" dirty="0" smtClean="0">
                <a:solidFill>
                  <a:srgbClr val="56585B"/>
                </a:solidFill>
              </a:rPr>
              <a:t>											</a:t>
            </a:r>
            <a:r>
              <a:rPr lang="en-GB" sz="2200" b="1" dirty="0" err="1" smtClean="0">
                <a:solidFill>
                  <a:srgbClr val="56585B"/>
                </a:solidFill>
                <a:hlinkClick r:id="rId2"/>
              </a:rPr>
              <a:t>anja.vandersnikt</a:t>
            </a:r>
            <a:r>
              <a:rPr lang="en-US" sz="2200" dirty="0" smtClean="0">
                <a:solidFill>
                  <a:srgbClr val="56585B"/>
                </a:solidFill>
                <a:hlinkClick r:id="rId2"/>
              </a:rPr>
              <a:t>@cost.eu</a:t>
            </a:r>
            <a:r>
              <a:rPr lang="en-US" sz="2200" dirty="0" smtClean="0">
                <a:solidFill>
                  <a:srgbClr val="56585B"/>
                </a:solidFill>
              </a:rPr>
              <a:t> </a:t>
            </a:r>
            <a:endParaRPr lang="en-US" sz="2200" dirty="0">
              <a:solidFill>
                <a:srgbClr val="56585B"/>
              </a:solidFill>
            </a:endParaRPr>
          </a:p>
          <a:p>
            <a:r>
              <a:rPr lang="en-GB" sz="2200" dirty="0" smtClean="0">
                <a:solidFill>
                  <a:srgbClr val="56585B"/>
                </a:solidFill>
              </a:rPr>
              <a:t>							Tel</a:t>
            </a:r>
            <a:r>
              <a:rPr lang="en-US" sz="2200" dirty="0">
                <a:solidFill>
                  <a:srgbClr val="56585B"/>
                </a:solidFill>
              </a:rPr>
              <a:t>: +32 (</a:t>
            </a:r>
            <a:r>
              <a:rPr lang="en-US" sz="2200" dirty="0" smtClean="0">
                <a:solidFill>
                  <a:srgbClr val="56585B"/>
                </a:solidFill>
              </a:rPr>
              <a:t>0)2 </a:t>
            </a:r>
            <a:r>
              <a:rPr lang="en-US" sz="2200" dirty="0">
                <a:solidFill>
                  <a:srgbClr val="56585B"/>
                </a:solidFill>
              </a:rPr>
              <a:t>533 38 </a:t>
            </a:r>
            <a:r>
              <a:rPr lang="en-US" sz="2200" dirty="0" smtClean="0">
                <a:solidFill>
                  <a:srgbClr val="56585B"/>
                </a:solidFill>
              </a:rPr>
              <a:t>46</a:t>
            </a:r>
            <a:endParaRPr lang="en-GB" sz="2200" dirty="0" smtClean="0">
              <a:solidFill>
                <a:srgbClr val="56585B"/>
              </a:solidFill>
            </a:endParaRPr>
          </a:p>
          <a:p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71782" y="154151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56585B"/>
                </a:solidFill>
              </a:rPr>
              <a:t>COST Office Contact Point Action TD1002</a:t>
            </a:r>
            <a:endParaRPr lang="en-GB" sz="3600" dirty="0">
              <a:solidFill>
                <a:srgbClr val="56585B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sz="quarter" idx="16"/>
          </p:nvPr>
        </p:nvSpPr>
        <p:spPr>
          <a:xfrm>
            <a:off x="587141" y="1946831"/>
            <a:ext cx="8123721" cy="1200622"/>
          </a:xfrm>
        </p:spPr>
        <p:txBody>
          <a:bodyPr/>
          <a:lstStyle/>
          <a:p>
            <a:r>
              <a:rPr lang="fr-BE" sz="2200" dirty="0">
                <a:solidFill>
                  <a:srgbClr val="56585B"/>
                </a:solidFill>
              </a:rPr>
              <a:t>Science </a:t>
            </a:r>
            <a:r>
              <a:rPr lang="fr-BE" sz="2200" dirty="0" err="1" smtClean="0">
                <a:solidFill>
                  <a:srgbClr val="56585B"/>
                </a:solidFill>
              </a:rPr>
              <a:t>Officer</a:t>
            </a:r>
            <a:r>
              <a:rPr lang="fr-BE" sz="2200" dirty="0" smtClean="0">
                <a:solidFill>
                  <a:srgbClr val="56585B"/>
                </a:solidFill>
              </a:rPr>
              <a:t>			</a:t>
            </a:r>
            <a:r>
              <a:rPr lang="fr-BE" sz="2200" b="1" dirty="0" smtClean="0">
                <a:solidFill>
                  <a:srgbClr val="56585B"/>
                </a:solidFill>
              </a:rPr>
              <a:t>Dr Giuseppe Lugano											</a:t>
            </a:r>
            <a:r>
              <a:rPr lang="fr-BE" sz="2200" dirty="0" smtClean="0">
                <a:solidFill>
                  <a:srgbClr val="56585B"/>
                </a:solidFill>
                <a:hlinkClick r:id="rId3"/>
              </a:rPr>
              <a:t>giuseppe.lugano@cost.eu</a:t>
            </a:r>
            <a:endParaRPr lang="fr-BE" sz="2200" dirty="0">
              <a:solidFill>
                <a:srgbClr val="56585B"/>
              </a:solidFill>
            </a:endParaRPr>
          </a:p>
          <a:p>
            <a:r>
              <a:rPr lang="en-GB" sz="2200" dirty="0" smtClean="0">
                <a:solidFill>
                  <a:srgbClr val="56585B"/>
                </a:solidFill>
              </a:rPr>
              <a:t>							Tel</a:t>
            </a:r>
            <a:r>
              <a:rPr lang="en-GB" sz="2200" dirty="0">
                <a:solidFill>
                  <a:srgbClr val="56585B"/>
                </a:solidFill>
              </a:rPr>
              <a:t>: 32 (0)2 533 38 </a:t>
            </a:r>
            <a:r>
              <a:rPr lang="en-GB" sz="2200" dirty="0" smtClean="0">
                <a:solidFill>
                  <a:srgbClr val="56585B"/>
                </a:solidFill>
              </a:rPr>
              <a:t>22</a:t>
            </a:r>
            <a:endParaRPr lang="en-US" sz="2200" dirty="0" smtClean="0">
              <a:solidFill>
                <a:srgbClr val="56585B"/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15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98905" y="2549709"/>
            <a:ext cx="8361588" cy="3672929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Report </a:t>
            </a:r>
            <a:r>
              <a:rPr lang="en-GB" sz="2400" dirty="0"/>
              <a:t>from the COST </a:t>
            </a:r>
            <a:r>
              <a:rPr lang="en-GB" sz="2400" dirty="0" smtClean="0"/>
              <a:t>Office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/>
              <a:t>News </a:t>
            </a:r>
            <a:r>
              <a:rPr lang="en-GB" sz="2400" dirty="0"/>
              <a:t>from the COST </a:t>
            </a:r>
            <a:r>
              <a:rPr lang="en-GB" sz="2400" dirty="0" smtClean="0"/>
              <a:t>Office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/>
              <a:t>Status </a:t>
            </a:r>
            <a:r>
              <a:rPr lang="en-GB" sz="2400" dirty="0"/>
              <a:t>of Action, including participating </a:t>
            </a:r>
            <a:r>
              <a:rPr lang="en-GB" sz="2400" dirty="0" smtClean="0"/>
              <a:t>countries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400" dirty="0" smtClean="0"/>
              <a:t>Budget </a:t>
            </a:r>
            <a:r>
              <a:rPr lang="en-GB" sz="2400" dirty="0"/>
              <a:t>Status, budget planning and allocation </a:t>
            </a:r>
            <a:r>
              <a:rPr lang="en-GB" sz="2400" dirty="0" smtClean="0"/>
              <a:t>process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fr-BE" sz="2400" dirty="0" err="1" smtClean="0"/>
              <a:t>Managing</a:t>
            </a:r>
            <a:r>
              <a:rPr lang="fr-BE" sz="2400" dirty="0" smtClean="0"/>
              <a:t> the end of </a:t>
            </a:r>
            <a:r>
              <a:rPr lang="fr-BE" sz="2400" dirty="0" err="1" smtClean="0"/>
              <a:t>your</a:t>
            </a:r>
            <a:r>
              <a:rPr lang="fr-BE" sz="2400" dirty="0" smtClean="0"/>
              <a:t> COST Action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6905" y="1872010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56585B"/>
                </a:solidFill>
              </a:rPr>
              <a:t>Content</a:t>
            </a:r>
            <a:endParaRPr lang="en-GB" sz="3600" dirty="0">
              <a:solidFill>
                <a:srgbClr val="56585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743" y="431718"/>
            <a:ext cx="5238750" cy="131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30026" y="7302459"/>
            <a:ext cx="570442" cy="365125"/>
          </a:xfrm>
        </p:spPr>
        <p:txBody>
          <a:bodyPr/>
          <a:lstStyle/>
          <a:p>
            <a:fld id="{464A07AF-66D7-C348-9F8E-91228B109437}" type="slidenum">
              <a:rPr lang="de-DE" smtClean="0"/>
              <a:t>3</a:t>
            </a:fld>
            <a:endParaRPr lang="de-DE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71782" y="386380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56585B"/>
                </a:solidFill>
              </a:rPr>
              <a:t>News from the COST office</a:t>
            </a:r>
            <a:endParaRPr lang="en-GB" sz="3600" dirty="0">
              <a:solidFill>
                <a:srgbClr val="56585B"/>
              </a:solidFill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806905" y="1538513"/>
            <a:ext cx="7952083" cy="442914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solidFill>
                  <a:srgbClr val="56585B"/>
                </a:solidFill>
              </a:rPr>
              <a:t>COST Staff </a:t>
            </a:r>
            <a:r>
              <a:rPr lang="fr-BE" sz="2000" dirty="0" err="1" smtClean="0">
                <a:solidFill>
                  <a:srgbClr val="56585B"/>
                </a:solidFill>
              </a:rPr>
              <a:t>responsible</a:t>
            </a:r>
            <a:r>
              <a:rPr lang="fr-BE" sz="2000" dirty="0" smtClean="0">
                <a:solidFill>
                  <a:srgbClr val="56585B"/>
                </a:solidFill>
              </a:rPr>
              <a:t> for </a:t>
            </a:r>
            <a:r>
              <a:rPr lang="fr-BE" sz="2000" dirty="0" err="1" smtClean="0">
                <a:solidFill>
                  <a:srgbClr val="56585B"/>
                </a:solidFill>
              </a:rPr>
              <a:t>your</a:t>
            </a:r>
            <a:r>
              <a:rPr lang="fr-BE" sz="2000" dirty="0" smtClean="0">
                <a:solidFill>
                  <a:srgbClr val="56585B"/>
                </a:solidFill>
              </a:rPr>
              <a:t> Action:</a:t>
            </a:r>
            <a:br>
              <a:rPr lang="fr-BE" sz="2000" dirty="0" smtClean="0">
                <a:solidFill>
                  <a:srgbClr val="56585B"/>
                </a:solidFill>
              </a:rPr>
            </a:br>
            <a:r>
              <a:rPr lang="fr-BE" sz="2000" dirty="0" smtClean="0">
                <a:solidFill>
                  <a:srgbClr val="56585B"/>
                </a:solidFill>
              </a:rPr>
              <a:t>- Science </a:t>
            </a:r>
            <a:r>
              <a:rPr lang="fr-BE" sz="2000" dirty="0" err="1" smtClean="0">
                <a:solidFill>
                  <a:srgbClr val="56585B"/>
                </a:solidFill>
              </a:rPr>
              <a:t>officer</a:t>
            </a:r>
            <a:r>
              <a:rPr lang="fr-BE" sz="2000" dirty="0" smtClean="0">
                <a:solidFill>
                  <a:srgbClr val="56585B"/>
                </a:solidFill>
              </a:rPr>
              <a:t>: Dr. Giuseppe Lugano</a:t>
            </a:r>
            <a:br>
              <a:rPr lang="fr-BE" sz="2000" dirty="0" smtClean="0">
                <a:solidFill>
                  <a:srgbClr val="56585B"/>
                </a:solidFill>
              </a:rPr>
            </a:br>
            <a:r>
              <a:rPr lang="fr-BE" sz="2000" dirty="0" smtClean="0">
                <a:solidFill>
                  <a:srgbClr val="56585B"/>
                </a:solidFill>
              </a:rPr>
              <a:t>- </a:t>
            </a:r>
            <a:r>
              <a:rPr lang="fr-BE" sz="2000" dirty="0" err="1" smtClean="0">
                <a:solidFill>
                  <a:srgbClr val="56585B"/>
                </a:solidFill>
              </a:rPr>
              <a:t>Admin</a:t>
            </a:r>
            <a:r>
              <a:rPr lang="fr-BE" sz="2000" dirty="0" smtClean="0">
                <a:solidFill>
                  <a:srgbClr val="56585B"/>
                </a:solidFill>
              </a:rPr>
              <a:t> </a:t>
            </a:r>
            <a:r>
              <a:rPr lang="fr-BE" sz="2000" dirty="0" err="1" smtClean="0">
                <a:solidFill>
                  <a:srgbClr val="56585B"/>
                </a:solidFill>
              </a:rPr>
              <a:t>officer</a:t>
            </a:r>
            <a:r>
              <a:rPr lang="fr-BE" sz="2000" dirty="0" smtClean="0">
                <a:solidFill>
                  <a:srgbClr val="56585B"/>
                </a:solidFill>
              </a:rPr>
              <a:t>: Ms. Anja Van Der </a:t>
            </a:r>
            <a:r>
              <a:rPr lang="fr-BE" sz="2000" dirty="0" err="1" smtClean="0">
                <a:solidFill>
                  <a:srgbClr val="56585B"/>
                </a:solidFill>
              </a:rPr>
              <a:t>Snikt</a:t>
            </a:r>
            <a:r>
              <a:rPr lang="fr-BE" sz="2000" dirty="0" smtClean="0">
                <a:solidFill>
                  <a:srgbClr val="56585B"/>
                </a:solidFill>
              </a:rPr>
              <a:t> </a:t>
            </a:r>
            <a:endParaRPr lang="en-GB" sz="2000" dirty="0" smtClean="0">
              <a:solidFill>
                <a:srgbClr val="56585B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rgbClr val="56585B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56585B"/>
                </a:solidFill>
              </a:rPr>
              <a:t>COST </a:t>
            </a:r>
            <a:r>
              <a:rPr lang="en-GB" sz="2000" dirty="0">
                <a:solidFill>
                  <a:srgbClr val="56585B"/>
                </a:solidFill>
              </a:rPr>
              <a:t>is recruiting </a:t>
            </a:r>
            <a:r>
              <a:rPr lang="en-GB" sz="2000" dirty="0" smtClean="0">
                <a:solidFill>
                  <a:srgbClr val="56585B"/>
                </a:solidFill>
              </a:rPr>
              <a:t>scientists </a:t>
            </a:r>
            <a:r>
              <a:rPr lang="en-GB" sz="2000" dirty="0">
                <a:solidFill>
                  <a:srgbClr val="56585B"/>
                </a:solidFill>
              </a:rPr>
              <a:t>to join its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pool of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external </a:t>
            </a:r>
            <a:r>
              <a:rPr lang="en-GB" sz="2000" dirty="0" smtClean="0">
                <a:solidFill>
                  <a:srgbClr val="56585B"/>
                </a:solidFill>
              </a:rPr>
              <a:t>experts </a:t>
            </a:r>
            <a:r>
              <a:rPr lang="en-GB" sz="2000" dirty="0">
                <a:solidFill>
                  <a:srgbClr val="56585B"/>
                </a:solidFill>
              </a:rPr>
              <a:t>from all scientific areas to participate in the evaluation of  </a:t>
            </a:r>
            <a:r>
              <a:rPr lang="en-GB" sz="2000" dirty="0" smtClean="0">
                <a:solidFill>
                  <a:srgbClr val="56585B"/>
                </a:solidFill>
              </a:rPr>
              <a:t>Open </a:t>
            </a:r>
            <a:r>
              <a:rPr lang="en-GB" sz="2000" dirty="0">
                <a:solidFill>
                  <a:srgbClr val="56585B"/>
                </a:solidFill>
              </a:rPr>
              <a:t>Call </a:t>
            </a:r>
            <a:r>
              <a:rPr lang="en-GB" sz="2000" dirty="0" smtClean="0">
                <a:solidFill>
                  <a:srgbClr val="56585B"/>
                </a:solidFill>
              </a:rPr>
              <a:t>proposals and in the assessment of ending Actions. </a:t>
            </a:r>
            <a:r>
              <a:rPr lang="en-GB" sz="2000" dirty="0">
                <a:solidFill>
                  <a:srgbClr val="56585B"/>
                </a:solidFill>
                <a:hlinkClick r:id="rId2"/>
              </a:rPr>
              <a:t>http://</a:t>
            </a:r>
            <a:r>
              <a:rPr lang="en-GB" sz="2000" dirty="0" smtClean="0">
                <a:solidFill>
                  <a:srgbClr val="56585B"/>
                </a:solidFill>
                <a:hlinkClick r:id="rId2"/>
              </a:rPr>
              <a:t>www.cost.eu/experts</a:t>
            </a:r>
            <a:endParaRPr lang="en-GB" sz="2000" dirty="0" smtClean="0">
              <a:solidFill>
                <a:srgbClr val="56585B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r-BE" sz="2000" dirty="0">
              <a:solidFill>
                <a:srgbClr val="56585B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56585B"/>
                </a:solidFill>
              </a:rPr>
              <a:t>BMBS APC 2014 will take place </a:t>
            </a:r>
            <a:r>
              <a:rPr lang="en-GB" sz="2000" dirty="0" smtClean="0">
                <a:solidFill>
                  <a:srgbClr val="56585B"/>
                </a:solidFill>
              </a:rPr>
              <a:t>in:</a:t>
            </a:r>
            <a:br>
              <a:rPr lang="en-GB" sz="2000" dirty="0" smtClean="0">
                <a:solidFill>
                  <a:srgbClr val="56585B"/>
                </a:solidFill>
              </a:rPr>
            </a:br>
            <a:r>
              <a:rPr lang="en-GB" sz="2000" b="1" dirty="0" smtClean="0">
                <a:solidFill>
                  <a:srgbClr val="56585B"/>
                </a:solidFill>
              </a:rPr>
              <a:t>Malta</a:t>
            </a:r>
            <a:r>
              <a:rPr lang="en-GB" sz="2000" b="1" dirty="0">
                <a:solidFill>
                  <a:srgbClr val="56585B"/>
                </a:solidFill>
              </a:rPr>
              <a:t>, 28-29 April 2014.  </a:t>
            </a:r>
            <a:endParaRPr lang="en-GB" sz="2000" b="1" dirty="0" smtClean="0">
              <a:solidFill>
                <a:srgbClr val="56585B"/>
              </a:solidFill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solidFill>
                  <a:srgbClr val="56585B"/>
                </a:solidFill>
              </a:rPr>
              <a:t>MPNS APC 2014 </a:t>
            </a:r>
            <a:r>
              <a:rPr lang="fr-BE" sz="2000" dirty="0" err="1" smtClean="0">
                <a:solidFill>
                  <a:srgbClr val="56585B"/>
                </a:solidFill>
              </a:rPr>
              <a:t>will</a:t>
            </a:r>
            <a:r>
              <a:rPr lang="fr-BE" sz="2000" dirty="0" smtClean="0">
                <a:solidFill>
                  <a:srgbClr val="56585B"/>
                </a:solidFill>
              </a:rPr>
              <a:t> take place in: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fr-BE" sz="2000" b="1" dirty="0" smtClean="0">
                <a:solidFill>
                  <a:srgbClr val="56585B"/>
                </a:solidFill>
              </a:rPr>
              <a:t>     </a:t>
            </a:r>
            <a:r>
              <a:rPr lang="fr-BE" sz="2000" b="1" dirty="0" err="1" smtClean="0">
                <a:solidFill>
                  <a:srgbClr val="56585B"/>
                </a:solidFill>
              </a:rPr>
              <a:t>Greece</a:t>
            </a:r>
            <a:r>
              <a:rPr lang="fr-BE" sz="2000" b="1" dirty="0" smtClean="0">
                <a:solidFill>
                  <a:srgbClr val="56585B"/>
                </a:solidFill>
              </a:rPr>
              <a:t>, 9-10 </a:t>
            </a:r>
            <a:r>
              <a:rPr lang="fr-BE" sz="2000" b="1" dirty="0" err="1" smtClean="0">
                <a:solidFill>
                  <a:srgbClr val="56585B"/>
                </a:solidFill>
              </a:rPr>
              <a:t>September</a:t>
            </a:r>
            <a:r>
              <a:rPr lang="fr-BE" sz="2000" b="1" dirty="0" smtClean="0">
                <a:solidFill>
                  <a:srgbClr val="56585B"/>
                </a:solidFill>
              </a:rPr>
              <a:t> 2014.</a:t>
            </a:r>
            <a:endParaRPr lang="en-GB" sz="2000" b="1" dirty="0">
              <a:solidFill>
                <a:srgbClr val="56585B"/>
              </a:solidFill>
            </a:endParaRPr>
          </a:p>
          <a:p>
            <a:endParaRPr lang="en-GB" sz="2200" dirty="0">
              <a:solidFill>
                <a:srgbClr val="5658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4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1782" y="493000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56585B"/>
                </a:solidFill>
              </a:rPr>
              <a:t>Status of the Action TD1002</a:t>
            </a:r>
            <a:endParaRPr lang="en-GB" dirty="0">
              <a:solidFill>
                <a:srgbClr val="56585B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641" y="1654628"/>
            <a:ext cx="8027472" cy="4508031"/>
          </a:xfrm>
        </p:spPr>
        <p:txBody>
          <a:bodyPr/>
          <a:lstStyle/>
          <a:p>
            <a:pPr marL="0" indent="0">
              <a:buClr>
                <a:schemeClr val="accent1"/>
              </a:buClr>
              <a:buNone/>
            </a:pPr>
            <a:r>
              <a:rPr lang="en-GB" sz="2400" b="1" dirty="0" smtClean="0">
                <a:solidFill>
                  <a:schemeClr val="accent1"/>
                </a:solidFill>
              </a:rPr>
              <a:t>Action </a:t>
            </a:r>
            <a:r>
              <a:rPr lang="en-GB" sz="2400" dirty="0" smtClean="0">
                <a:solidFill>
                  <a:schemeClr val="accent1"/>
                </a:solidFill>
              </a:rPr>
              <a:t>update since </a:t>
            </a:r>
            <a:r>
              <a:rPr lang="en-GB" sz="2400" b="1" dirty="0" smtClean="0">
                <a:solidFill>
                  <a:schemeClr val="accent1"/>
                </a:solidFill>
              </a:rPr>
              <a:t>1</a:t>
            </a:r>
            <a:r>
              <a:rPr lang="en-GB" sz="2400" b="1" baseline="30000" dirty="0" smtClean="0">
                <a:solidFill>
                  <a:schemeClr val="accent1"/>
                </a:solidFill>
              </a:rPr>
              <a:t>st</a:t>
            </a:r>
            <a:r>
              <a:rPr lang="en-GB" sz="2400" b="1" dirty="0" smtClean="0">
                <a:solidFill>
                  <a:schemeClr val="accent1"/>
                </a:solidFill>
              </a:rPr>
              <a:t> MCM (13/12/2010)</a:t>
            </a:r>
            <a:r>
              <a:rPr lang="en-GB" sz="2400" dirty="0" smtClean="0">
                <a:solidFill>
                  <a:srgbClr val="56585B"/>
                </a:solidFill>
              </a:rPr>
              <a:t> 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400" dirty="0" smtClean="0"/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en-GB" sz="2200" b="1" dirty="0">
                <a:solidFill>
                  <a:schemeClr val="tx1"/>
                </a:solidFill>
              </a:rPr>
              <a:t>Start of </a:t>
            </a:r>
            <a:r>
              <a:rPr lang="en-GB" sz="2200" b="1" dirty="0" smtClean="0">
                <a:solidFill>
                  <a:schemeClr val="tx1"/>
                </a:solidFill>
              </a:rPr>
              <a:t>Action: 13/12/2010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en-GB" sz="2200" b="1" dirty="0">
                <a:solidFill>
                  <a:schemeClr val="tx1"/>
                </a:solidFill>
              </a:rPr>
              <a:t>End of </a:t>
            </a:r>
            <a:r>
              <a:rPr lang="en-GB" sz="2200" b="1" dirty="0" smtClean="0">
                <a:solidFill>
                  <a:schemeClr val="tx1"/>
                </a:solidFill>
              </a:rPr>
              <a:t>Action:   12/12/2014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BE" sz="2200" b="1" dirty="0" err="1" smtClean="0">
                <a:solidFill>
                  <a:schemeClr val="tx1"/>
                </a:solidFill>
              </a:rPr>
              <a:t>No.of</a:t>
            </a:r>
            <a:r>
              <a:rPr lang="fr-BE" sz="2200" b="1" dirty="0" smtClean="0">
                <a:solidFill>
                  <a:schemeClr val="tx1"/>
                </a:solidFill>
              </a:rPr>
              <a:t> countries: 24</a:t>
            </a:r>
            <a:br>
              <a:rPr lang="fr-BE" sz="2200" b="1" dirty="0" smtClean="0">
                <a:solidFill>
                  <a:schemeClr val="tx1"/>
                </a:solidFill>
              </a:rPr>
            </a:br>
            <a:endParaRPr lang="fr-FR" sz="2200" dirty="0" smtClean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en-GB" sz="2200" b="1" dirty="0" smtClean="0">
                <a:solidFill>
                  <a:schemeClr val="tx1"/>
                </a:solidFill>
              </a:rPr>
              <a:t>Rapporteur BMBS </a:t>
            </a:r>
            <a:r>
              <a:rPr lang="en-GB" sz="2200" b="1" dirty="0">
                <a:solidFill>
                  <a:schemeClr val="tx1"/>
                </a:solidFill>
              </a:rPr>
              <a:t>DC</a:t>
            </a:r>
            <a:r>
              <a:rPr lang="en-GB" sz="2200" dirty="0">
                <a:solidFill>
                  <a:schemeClr val="tx1"/>
                </a:solidFill>
              </a:rPr>
              <a:t>: </a:t>
            </a:r>
            <a:r>
              <a:rPr lang="en-GB" sz="2200" dirty="0" smtClean="0">
                <a:solidFill>
                  <a:schemeClr val="tx1"/>
                </a:solidFill>
              </a:rPr>
              <a:t>Prof </a:t>
            </a:r>
            <a:r>
              <a:rPr lang="en-GB" sz="2200" dirty="0" err="1" smtClean="0">
                <a:solidFill>
                  <a:schemeClr val="tx1"/>
                </a:solidFill>
              </a:rPr>
              <a:t>Pavle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Andjus</a:t>
            </a:r>
            <a:r>
              <a:rPr lang="en-GB" sz="2200" dirty="0" smtClean="0">
                <a:solidFill>
                  <a:schemeClr val="tx1"/>
                </a:solidFill>
              </a:rPr>
              <a:t> (RS)</a:t>
            </a: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fr-BE" sz="2200" b="1" dirty="0" smtClean="0">
                <a:solidFill>
                  <a:schemeClr val="tx1"/>
                </a:solidFill>
              </a:rPr>
              <a:t>Rapporteur MPNS DC</a:t>
            </a:r>
            <a:r>
              <a:rPr lang="fr-BE" sz="2200" dirty="0" smtClean="0">
                <a:solidFill>
                  <a:schemeClr val="tx1"/>
                </a:solidFill>
              </a:rPr>
              <a:t>: </a:t>
            </a:r>
            <a:r>
              <a:rPr lang="es-ES" sz="2200" dirty="0">
                <a:solidFill>
                  <a:schemeClr val="tx1"/>
                </a:solidFill>
              </a:rPr>
              <a:t>Prof Spiros </a:t>
            </a:r>
            <a:r>
              <a:rPr lang="es-ES" sz="2200" dirty="0" err="1" smtClean="0">
                <a:solidFill>
                  <a:schemeClr val="tx1"/>
                </a:solidFill>
              </a:rPr>
              <a:t>Anastasiades</a:t>
            </a:r>
            <a:r>
              <a:rPr lang="es-ES" sz="2200" dirty="0" smtClean="0">
                <a:solidFill>
                  <a:schemeClr val="tx1"/>
                </a:solidFill>
              </a:rPr>
              <a:t> (EL)</a:t>
            </a:r>
            <a:br>
              <a:rPr lang="es-ES" sz="2200" dirty="0" smtClean="0">
                <a:solidFill>
                  <a:schemeClr val="tx1"/>
                </a:solidFill>
              </a:rPr>
            </a:br>
            <a:endParaRPr lang="es-ES" sz="2200" dirty="0" smtClean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r>
              <a:rPr lang="es-ES" sz="2200" b="1" dirty="0" err="1" smtClean="0">
                <a:solidFill>
                  <a:schemeClr val="tx1"/>
                </a:solidFill>
              </a:rPr>
              <a:t>Webpage</a:t>
            </a:r>
            <a:r>
              <a:rPr lang="es-ES" sz="2200" dirty="0" smtClean="0">
                <a:solidFill>
                  <a:schemeClr val="tx1"/>
                </a:solidFill>
              </a:rPr>
              <a:t>: links </a:t>
            </a:r>
            <a:r>
              <a:rPr lang="es-ES" sz="2200" dirty="0" err="1" smtClean="0">
                <a:solidFill>
                  <a:schemeClr val="tx1"/>
                </a:solidFill>
              </a:rPr>
              <a:t>to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</a:rPr>
              <a:t>the</a:t>
            </a:r>
            <a:r>
              <a:rPr lang="es-ES" sz="2200" dirty="0" smtClean="0">
                <a:solidFill>
                  <a:schemeClr val="tx1"/>
                </a:solidFill>
              </a:rPr>
              <a:t> new </a:t>
            </a:r>
            <a:r>
              <a:rPr lang="es-ES" sz="2200" dirty="0" err="1" smtClean="0">
                <a:solidFill>
                  <a:schemeClr val="tx1"/>
                </a:solidFill>
              </a:rPr>
              <a:t>Vademecum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</a:rPr>
              <a:t>need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</a:rPr>
              <a:t>to</a:t>
            </a:r>
            <a:r>
              <a:rPr lang="es-ES" sz="2200" dirty="0" smtClean="0">
                <a:solidFill>
                  <a:schemeClr val="tx1"/>
                </a:solidFill>
              </a:rPr>
              <a:t> be </a:t>
            </a:r>
            <a:r>
              <a:rPr lang="es-ES" sz="2200" dirty="0" err="1" smtClean="0">
                <a:solidFill>
                  <a:schemeClr val="tx1"/>
                </a:solidFill>
              </a:rPr>
              <a:t>updated</a:t>
            </a:r>
            <a:endParaRPr lang="fr-FR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pPr lvl="1">
              <a:buFontTx/>
              <a:buChar char="–"/>
            </a:pPr>
            <a:endParaRPr lang="fr-FR" sz="2000" dirty="0"/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endParaRPr lang="en-US" sz="2400" dirty="0" smtClean="0"/>
          </a:p>
          <a:p>
            <a:pPr>
              <a:buClr>
                <a:schemeClr val="accent1"/>
              </a:buClr>
              <a:buFont typeface="Wingdings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83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5</a:t>
            </a:fld>
            <a:endParaRPr lang="de-DE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1782" y="260026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56585B"/>
                </a:solidFill>
              </a:rPr>
              <a:t>Budget status - 3</a:t>
            </a:r>
            <a:r>
              <a:rPr lang="en-US" sz="3200" baseline="30000" dirty="0" smtClean="0">
                <a:solidFill>
                  <a:srgbClr val="56585B"/>
                </a:solidFill>
              </a:rPr>
              <a:t>rd</a:t>
            </a:r>
            <a:r>
              <a:rPr lang="en-US" sz="3200" dirty="0" smtClean="0">
                <a:solidFill>
                  <a:srgbClr val="56585B"/>
                </a:solidFill>
              </a:rPr>
              <a:t> Grant Period</a:t>
            </a:r>
            <a:endParaRPr lang="en-GB" sz="3200" dirty="0">
              <a:solidFill>
                <a:srgbClr val="56585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89" y="2697606"/>
            <a:ext cx="8255461" cy="3401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89" y="1181713"/>
            <a:ext cx="8428038" cy="151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6</a:t>
            </a:fld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44734"/>
              </p:ext>
            </p:extLst>
          </p:nvPr>
        </p:nvGraphicFramePr>
        <p:xfrm>
          <a:off x="800100" y="1745968"/>
          <a:ext cx="7620000" cy="4297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20"/>
                <a:gridCol w="1054370"/>
                <a:gridCol w="1458380"/>
                <a:gridCol w="1389403"/>
                <a:gridCol w="2160927"/>
              </a:tblGrid>
              <a:tr h="9144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Gran Period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Grant Amount (EUR)</a:t>
                      </a:r>
                      <a:endParaRPr lang="en-GB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Actual Spending</a:t>
                      </a:r>
                    </a:p>
                    <a:p>
                      <a:pPr algn="ctr"/>
                      <a:r>
                        <a:rPr lang="en-GB" sz="1800" dirty="0" smtClean="0"/>
                        <a:t>(EUR)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Under</a:t>
                      </a:r>
                      <a:r>
                        <a:rPr lang="en-GB" sz="1800" baseline="0" dirty="0" smtClean="0"/>
                        <a:t> Spending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(EUR)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Note</a:t>
                      </a:r>
                      <a:endParaRPr lang="en-GB" sz="1800" dirty="0"/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01/01/2011-31/12/2011</a:t>
                      </a:r>
                      <a:endParaRPr lang="en-GB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70.400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68.750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1650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01/01/2012-31/12/2012</a:t>
                      </a:r>
                      <a:endParaRPr lang="en-GB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142.600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134.074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8.525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01/01/2013-31/12/2013</a:t>
                      </a:r>
                      <a:endParaRPr lang="en-GB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150.000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149,473</a:t>
                      </a:r>
                      <a:endParaRPr lang="en-GB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NA 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(</a:t>
                      </a:r>
                      <a:r>
                        <a:rPr lang="fr-BE" dirty="0" err="1" smtClean="0"/>
                        <a:t>this</a:t>
                      </a:r>
                      <a:r>
                        <a:rPr lang="fr-BE" dirty="0" smtClean="0"/>
                        <a:t> figure </a:t>
                      </a:r>
                      <a:r>
                        <a:rPr lang="fr-BE" dirty="0" err="1" smtClean="0"/>
                        <a:t>is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based</a:t>
                      </a:r>
                      <a:r>
                        <a:rPr lang="fr-BE" dirty="0" smtClean="0"/>
                        <a:t> on the IFR </a:t>
                      </a:r>
                      <a:r>
                        <a:rPr lang="fr-BE" dirty="0" err="1" smtClean="0"/>
                        <a:t>submitted</a:t>
                      </a:r>
                      <a:r>
                        <a:rPr lang="fr-BE" dirty="0" smtClean="0"/>
                        <a:t> in </a:t>
                      </a:r>
                      <a:r>
                        <a:rPr lang="fr-BE" dirty="0" err="1" smtClean="0"/>
                        <a:t>begin</a:t>
                      </a:r>
                      <a:r>
                        <a:rPr lang="fr-BE" baseline="0" dirty="0" smtClean="0"/>
                        <a:t> Sept.)</a:t>
                      </a:r>
                      <a:endParaRPr lang="en-GB" dirty="0"/>
                    </a:p>
                  </a:txBody>
                  <a:tcPr marT="45724" marB="45724"/>
                </a:tc>
              </a:tr>
              <a:tr h="640138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01/01/2014-12/12/2014</a:t>
                      </a:r>
                      <a:endParaRPr lang="en-GB" sz="1800" b="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156.000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NA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NA</a:t>
                      </a:r>
                      <a:endParaRPr lang="en-GB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new </a:t>
                      </a:r>
                      <a:r>
                        <a:rPr lang="fr-BE" sz="1800" dirty="0" err="1" smtClean="0"/>
                        <a:t>WBp</a:t>
                      </a:r>
                      <a:r>
                        <a:rPr lang="fr-BE" sz="1800" dirty="0" smtClean="0"/>
                        <a:t> to </a:t>
                      </a:r>
                      <a:r>
                        <a:rPr lang="fr-BE" sz="1800" dirty="0" err="1" smtClean="0"/>
                        <a:t>be</a:t>
                      </a:r>
                      <a:r>
                        <a:rPr lang="fr-BE" sz="1800" dirty="0" smtClean="0"/>
                        <a:t> </a:t>
                      </a:r>
                      <a:r>
                        <a:rPr lang="fr-BE" sz="1800" dirty="0" err="1" smtClean="0"/>
                        <a:t>submitted</a:t>
                      </a:r>
                      <a:r>
                        <a:rPr lang="fr-BE" sz="1800" dirty="0" smtClean="0"/>
                        <a:t> to SO by end Oct.</a:t>
                      </a:r>
                      <a:endParaRPr lang="en-GB" sz="1800" dirty="0"/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07582" y="256757"/>
            <a:ext cx="70697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latin typeface="Arial Body "/>
                <a:cs typeface="Times New Roman" panose="02020603050405020304" pitchFamily="18" charset="0"/>
              </a:rPr>
              <a:t>Overall </a:t>
            </a:r>
            <a:r>
              <a:rPr lang="en-US" sz="3200" b="1" dirty="0">
                <a:latin typeface="Arial Body "/>
                <a:cs typeface="Times New Roman" panose="02020603050405020304" pitchFamily="18" charset="0"/>
              </a:rPr>
              <a:t>Budget status </a:t>
            </a:r>
            <a:r>
              <a:rPr lang="en-US" sz="3200" b="1" dirty="0" smtClean="0">
                <a:latin typeface="Arial Body 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Arial Body "/>
                <a:cs typeface="Times New Roman" panose="02020603050405020304" pitchFamily="18" charset="0"/>
              </a:rPr>
            </a:br>
            <a:r>
              <a:rPr lang="en-GB" sz="3200" b="1" dirty="0" smtClean="0">
                <a:latin typeface="Arial Body "/>
                <a:cs typeface="Times New Roman" panose="02020603050405020304" pitchFamily="18" charset="0"/>
              </a:rPr>
              <a:t>01/01/2011- 12/12/2014</a:t>
            </a:r>
            <a:endParaRPr lang="en-GB" sz="3200" b="1" dirty="0">
              <a:latin typeface="Arial Body 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7</a:t>
            </a:fld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Training </a:t>
            </a:r>
            <a:r>
              <a:rPr lang="en-US" sz="2400" dirty="0">
                <a:solidFill>
                  <a:schemeClr val="accent2"/>
                </a:solidFill>
              </a:rPr>
              <a:t>schools and STSMs can only take place within the lifetime of the Action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A </a:t>
            </a:r>
            <a:r>
              <a:rPr lang="en-US" sz="2400" dirty="0">
                <a:solidFill>
                  <a:schemeClr val="accent2"/>
                </a:solidFill>
              </a:rPr>
              <a:t>Final </a:t>
            </a:r>
            <a:r>
              <a:rPr lang="en-US" sz="2400" dirty="0" smtClean="0">
                <a:solidFill>
                  <a:schemeClr val="accent2"/>
                </a:solidFill>
              </a:rPr>
              <a:t>Meeting </a:t>
            </a:r>
            <a:r>
              <a:rPr lang="en-US" sz="2400" dirty="0">
                <a:solidFill>
                  <a:schemeClr val="accent2"/>
                </a:solidFill>
              </a:rPr>
              <a:t>is a wrap-up of the Action’s activities </a:t>
            </a:r>
            <a:r>
              <a:rPr lang="en-US" sz="2400" dirty="0" smtClean="0">
                <a:solidFill>
                  <a:schemeClr val="accent2"/>
                </a:solidFill>
              </a:rPr>
              <a:t>and </a:t>
            </a:r>
            <a:r>
              <a:rPr lang="en-US" sz="2400" dirty="0">
                <a:solidFill>
                  <a:schemeClr val="accent2"/>
                </a:solidFill>
              </a:rPr>
              <a:t>signals the end of the </a:t>
            </a:r>
            <a:r>
              <a:rPr lang="en-US" sz="2400" dirty="0" smtClean="0">
                <a:solidFill>
                  <a:schemeClr val="accent2"/>
                </a:solidFill>
              </a:rPr>
              <a:t>Action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Final publication is paid from the General COST budget, not from the Action’s budget </a:t>
            </a:r>
          </a:p>
          <a:p>
            <a:endParaRPr lang="en-US" sz="24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sz="quarter" idx="13"/>
          </p:nvPr>
        </p:nvSpPr>
        <p:spPr>
          <a:xfrm>
            <a:off x="1160074" y="630976"/>
            <a:ext cx="7063357" cy="849586"/>
          </a:xfrm>
        </p:spPr>
        <p:txBody>
          <a:bodyPr/>
          <a:lstStyle/>
          <a:p>
            <a:pPr algn="ctr"/>
            <a:r>
              <a:rPr lang="en-GB" sz="3600" dirty="0" smtClean="0"/>
              <a:t>Ending </a:t>
            </a:r>
            <a:r>
              <a:rPr lang="en-GB" sz="3600" dirty="0"/>
              <a:t>an </a:t>
            </a:r>
            <a:r>
              <a:rPr lang="en-GB" sz="3600" dirty="0" smtClean="0"/>
              <a:t>Action: General points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60072" y="288133"/>
            <a:ext cx="7063357" cy="849586"/>
          </a:xfrm>
        </p:spPr>
        <p:txBody>
          <a:bodyPr/>
          <a:lstStyle/>
          <a:p>
            <a:pPr algn="ctr"/>
            <a:r>
              <a:rPr lang="en-GB" sz="3600" dirty="0" smtClean="0"/>
              <a:t>Ending </a:t>
            </a:r>
            <a:r>
              <a:rPr lang="en-GB" sz="3600" dirty="0"/>
              <a:t>an </a:t>
            </a:r>
            <a:r>
              <a:rPr lang="en-GB" sz="3600" dirty="0" smtClean="0"/>
              <a:t>Action: Final Meeting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60073" y="1901371"/>
            <a:ext cx="7063358" cy="4213806"/>
          </a:xfrm>
        </p:spPr>
        <p:txBody>
          <a:bodyPr/>
          <a:lstStyle/>
          <a:p>
            <a:pPr marL="457200" lvl="1" indent="0">
              <a:buClr>
                <a:schemeClr val="accent1"/>
              </a:buClr>
              <a:buNone/>
            </a:pPr>
            <a:r>
              <a:rPr lang="fr-BE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Before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the Final Meeting: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6 months in advance, date and location to be agreed with SO and Rapporteurs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fr-B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least 2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weeks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prior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to the Final Meeting, a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draft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Final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Scientific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and Financial Report to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be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submitted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to the Expert 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anel.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Expert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panel (DC Rapporteur, SO,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1-2 external experts)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No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other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activities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are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permitted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after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the Final Meeting.</a:t>
            </a:r>
            <a:b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</a:b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03086" y="2087784"/>
            <a:ext cx="6626452" cy="3340560"/>
          </a:xfrm>
        </p:spPr>
        <p:txBody>
          <a:bodyPr/>
          <a:lstStyle/>
          <a:p>
            <a:pPr marL="457200" lvl="1" indent="0">
              <a:buClr>
                <a:schemeClr val="accent1"/>
              </a:buClr>
              <a:buNone/>
            </a:pPr>
            <a:r>
              <a:rPr lang="fr-BE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During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the Final Meeting:</a:t>
            </a:r>
            <a:b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</a:b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ody 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 Body "/>
              </a:rPr>
              <a:t>general Action presentation - MC Chair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 Body "/>
              </a:rPr>
              <a:t>budget </a:t>
            </a:r>
            <a:r>
              <a:rPr lang="en-GB" sz="2000" dirty="0">
                <a:latin typeface="Arial Body "/>
              </a:rPr>
              <a:t>allocation and implementation </a:t>
            </a:r>
            <a:r>
              <a:rPr lang="en-GB" sz="2000" dirty="0" smtClean="0">
                <a:latin typeface="Arial Body "/>
              </a:rPr>
              <a:t>overview – GH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WG </a:t>
            </a: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progress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reports – WG leaders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B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Rapporteurs’s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reports – 2 DC Rapporteurs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r-BE" sz="2000" dirty="0">
              <a:solidFill>
                <a:schemeClr val="tx1">
                  <a:lumMod val="65000"/>
                  <a:lumOff val="35000"/>
                </a:schemeClr>
              </a:solidFill>
              <a:latin typeface="Arial Body "/>
            </a:endParaRPr>
          </a:p>
          <a:p>
            <a:pPr marL="342900" lvl="1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For </a:t>
            </a:r>
            <a:r>
              <a:rPr lang="fr-B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complete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</a:t>
            </a:r>
            <a:r>
              <a:rPr lang="fr-B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details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, </a:t>
            </a:r>
            <a:r>
              <a:rPr lang="fr-B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see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</a:t>
            </a:r>
            <a:r>
              <a:rPr lang="fr-B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Vademecum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ody "/>
              </a:rPr>
              <a:t> – 1.4.2. </a:t>
            </a:r>
            <a:r>
              <a:rPr lang="en-GB" sz="2000" b="1" dirty="0">
                <a:latin typeface="Arial Body "/>
              </a:rPr>
              <a:t>Action final assessment and final scientific report </a:t>
            </a:r>
            <a:r>
              <a:rPr lang="en-GB" sz="1600" dirty="0">
                <a:latin typeface="Arial Body "/>
              </a:rPr>
              <a:t>(page 12)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rial Body 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8CFBE1-6800-4598-8E83-610953B66CD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1509486" y="334178"/>
            <a:ext cx="6791552" cy="1342570"/>
          </a:xfrm>
        </p:spPr>
        <p:txBody>
          <a:bodyPr/>
          <a:lstStyle/>
          <a:p>
            <a:pPr algn="ctr"/>
            <a:r>
              <a:rPr lang="en-GB" sz="3600" dirty="0" smtClean="0"/>
              <a:t>Ending </a:t>
            </a:r>
            <a:r>
              <a:rPr lang="en-GB" sz="3600" dirty="0"/>
              <a:t>an </a:t>
            </a:r>
            <a:r>
              <a:rPr lang="en-GB" sz="3600" dirty="0" smtClean="0"/>
              <a:t>Action: Final Meeting</a:t>
            </a:r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5671</TotalTime>
  <Words>516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Body 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Basak Kisakurek</dc:creator>
  <cp:lastModifiedBy>Gabriela Cristea</cp:lastModifiedBy>
  <cp:revision>735</cp:revision>
  <cp:lastPrinted>2013-09-23T07:53:54Z</cp:lastPrinted>
  <dcterms:created xsi:type="dcterms:W3CDTF">2010-11-29T12:47:07Z</dcterms:created>
  <dcterms:modified xsi:type="dcterms:W3CDTF">2013-09-23T12:27:06Z</dcterms:modified>
</cp:coreProperties>
</file>