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45" r:id="rId2"/>
    <p:sldId id="366" r:id="rId3"/>
    <p:sldId id="351" r:id="rId4"/>
    <p:sldId id="362" r:id="rId5"/>
    <p:sldId id="363" r:id="rId6"/>
    <p:sldId id="365" r:id="rId7"/>
  </p:sldIdLst>
  <p:sldSz cx="9906000" cy="6858000" type="A4"/>
  <p:notesSz cx="6797675" cy="9926638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  <p:cmAuthor id="1" name="Adrien Routelous" initials="AR" lastIdx="6" clrIdx="1"/>
  <p:cmAuthor id="2" name="Andrea Bardelli Danieli" initials="ABD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9900"/>
    <a:srgbClr val="009900"/>
    <a:srgbClr val="003399"/>
    <a:srgbClr val="0000FF"/>
    <a:srgbClr val="FF6699"/>
    <a:srgbClr val="969696"/>
    <a:srgbClr val="9999FF"/>
    <a:srgbClr val="005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8" autoAdjust="0"/>
    <p:restoredTop sz="94595" autoAdjust="0"/>
  </p:normalViewPr>
  <p:slideViewPr>
    <p:cSldViewPr>
      <p:cViewPr>
        <p:scale>
          <a:sx n="75" d="100"/>
          <a:sy n="75" d="100"/>
        </p:scale>
        <p:origin x="-318" y="-30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35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6-07T13:18:23.068" idx="2">
    <p:pos x="10" y="10"/>
    <p:text>Note: New additional slide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687C2F94-0208-4FD7-9C83-CBE0E604D0AE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5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BB93ACB1-5CCF-45D7-B2BF-6CCE6F86CDE6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45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2080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7950"/>
            <a:ext cx="9906000" cy="40005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Title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Subtitle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                  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Dr</a:t>
            </a:r>
            <a:r>
              <a:rPr lang="de-AT" dirty="0" smtClean="0"/>
              <a:t> John Smith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Eventname, Location, 18 March 2011</a:t>
            </a:r>
          </a:p>
        </p:txBody>
      </p:sp>
    </p:spTree>
    <p:extLst>
      <p:ext uri="{BB962C8B-B14F-4D97-AF65-F5344CB8AC3E}">
        <p14:creationId xmlns:p14="http://schemas.microsoft.com/office/powerpoint/2010/main" val="154679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8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90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2893" y="1795520"/>
            <a:ext cx="3425825" cy="2991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635" y="1813491"/>
            <a:ext cx="41275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74195" y="4275406"/>
            <a:ext cx="412750" cy="952500"/>
          </a:xfrm>
          <a:prstGeom prst="rect">
            <a:avLst/>
          </a:prstGeom>
        </p:spPr>
      </p:pic>
      <p:sp>
        <p:nvSpPr>
          <p:cNvPr id="6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Copy the beside box from the slide master to </a:t>
            </a:r>
            <a:r>
              <a:rPr lang="en-US" smtClean="0"/>
              <a:t>your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0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35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208026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COST Office</a:t>
            </a:r>
          </a:p>
          <a:p>
            <a:pPr lvl="0"/>
            <a:r>
              <a:rPr lang="en-US" dirty="0" smtClean="0"/>
              <a:t>Avenue Louise 149</a:t>
            </a:r>
          </a:p>
          <a:p>
            <a:pPr lvl="0"/>
            <a:r>
              <a:rPr lang="en-US" dirty="0" smtClean="0"/>
              <a:t>1050 Brussels, Belgium</a:t>
            </a:r>
          </a:p>
          <a:p>
            <a:pPr lvl="0"/>
            <a:r>
              <a:rPr lang="en-US" dirty="0" smtClean="0"/>
              <a:t>T: +32 (0)2 533 3800</a:t>
            </a:r>
          </a:p>
          <a:p>
            <a:pPr lvl="0"/>
            <a:r>
              <a:rPr lang="en-US" dirty="0" smtClean="0"/>
              <a:t>F: +32 (0)2 533 3890</a:t>
            </a:r>
          </a:p>
          <a:p>
            <a:pPr lvl="0"/>
            <a:r>
              <a:rPr lang="en-US" dirty="0" err="1" smtClean="0"/>
              <a:t>office@cost.eu</a:t>
            </a:r>
            <a:endParaRPr lang="de-AT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9989" y="3061290"/>
            <a:ext cx="49529" cy="268218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www.cost.eu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60354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80361-F7DF-477B-AA9D-C955450F99E2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3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347AC3-FC59-4C5D-AE0C-DE68130A40BC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65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4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40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675255461"/>
              </p:ext>
            </p:extLst>
          </p:nvPr>
        </p:nvGraphicFramePr>
        <p:xfrm>
          <a:off x="1389593" y="1676749"/>
          <a:ext cx="7519124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Copy this table from the slide master to your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0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34pt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6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4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8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4196" y="6342897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1" y="6223000"/>
            <a:ext cx="4953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89592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14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90" r:id="rId15"/>
    <p:sldLayoutId id="214748369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60910" y="2187463"/>
            <a:ext cx="7036068" cy="4107459"/>
          </a:xfrm>
        </p:spPr>
        <p:txBody>
          <a:bodyPr/>
          <a:lstStyle/>
          <a:p>
            <a:pPr algn="ctr"/>
            <a:r>
              <a:rPr lang="en-GB" sz="3200" dirty="0"/>
              <a:t>The New COST </a:t>
            </a:r>
            <a:r>
              <a:rPr lang="en-GB" sz="3200" dirty="0" err="1"/>
              <a:t>Vademecum</a:t>
            </a:r>
            <a:endParaRPr lang="en-GB" sz="3200" dirty="0"/>
          </a:p>
          <a:p>
            <a:pPr algn="ctr"/>
            <a:r>
              <a:rPr lang="en-GB" sz="3200" dirty="0"/>
              <a:t>What is Changing?</a:t>
            </a:r>
            <a:endParaRPr lang="en-US" sz="1600" dirty="0" smtClean="0"/>
          </a:p>
          <a:p>
            <a:pPr algn="ctr" eaLnBrk="1" hangingPunct="1">
              <a:spcAft>
                <a:spcPct val="50000"/>
              </a:spcAft>
            </a:pPr>
            <a:endParaRPr lang="en-US" sz="1600" dirty="0"/>
          </a:p>
          <a:p>
            <a:pPr algn="ctr" eaLnBrk="1" hangingPunct="1">
              <a:spcAft>
                <a:spcPct val="50000"/>
              </a:spcAft>
            </a:pPr>
            <a:endParaRPr lang="en-US" sz="1600" dirty="0" smtClean="0"/>
          </a:p>
          <a:p>
            <a:pPr algn="ctr" eaLnBrk="1" hangingPunct="1">
              <a:spcAft>
                <a:spcPct val="50000"/>
              </a:spcAft>
            </a:pPr>
            <a:endParaRPr lang="en-US" sz="1600" dirty="0"/>
          </a:p>
          <a:p>
            <a:pPr algn="ctr" eaLnBrk="1" hangingPunct="1">
              <a:spcAft>
                <a:spcPct val="50000"/>
              </a:spcAft>
            </a:pPr>
            <a:endParaRPr lang="en-US" sz="1600" dirty="0" smtClean="0"/>
          </a:p>
          <a:p>
            <a:pPr algn="ctr" eaLnBrk="1" hangingPunct="1">
              <a:spcAft>
                <a:spcPct val="50000"/>
              </a:spcAft>
            </a:pPr>
            <a:r>
              <a:rPr lang="en-US" sz="1600" smtClean="0"/>
              <a:t>14 </a:t>
            </a:r>
            <a:r>
              <a:rPr lang="en-US" sz="1600" dirty="0" smtClean="0"/>
              <a:t>June 2013</a:t>
            </a:r>
            <a:endParaRPr lang="en-US" sz="1600" baseline="30000" dirty="0" smtClean="0"/>
          </a:p>
          <a:p>
            <a:pPr algn="ctr" eaLnBrk="1" hangingPunct="1">
              <a:spcAft>
                <a:spcPct val="50000"/>
              </a:spcAft>
            </a:pPr>
            <a:r>
              <a:rPr lang="en-GB" sz="1600" dirty="0" smtClean="0"/>
              <a:t>Brussels, Belgium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46A4E26E-2FD2-4F8F-A127-2A068FE879D2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08584" y="692696"/>
            <a:ext cx="8448782" cy="792088"/>
          </a:xfrm>
        </p:spPr>
        <p:txBody>
          <a:bodyPr/>
          <a:lstStyle/>
          <a:p>
            <a:r>
              <a:rPr lang="en-GB" sz="3000" dirty="0" smtClean="0">
                <a:solidFill>
                  <a:srgbClr val="FF6600"/>
                </a:solidFill>
              </a:rPr>
              <a:t>Why a new </a:t>
            </a:r>
            <a:r>
              <a:rPr lang="en-GB" sz="3000" dirty="0" err="1" smtClean="0">
                <a:solidFill>
                  <a:srgbClr val="FF6600"/>
                </a:solidFill>
              </a:rPr>
              <a:t>Vademecum</a:t>
            </a:r>
            <a:r>
              <a:rPr lang="en-GB" sz="3000" dirty="0" smtClean="0">
                <a:solidFill>
                  <a:srgbClr val="FF6600"/>
                </a:solidFill>
              </a:rPr>
              <a:t>?</a:t>
            </a:r>
            <a:endParaRPr lang="en-GB" sz="3000" dirty="0">
              <a:solidFill>
                <a:srgbClr val="FF66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0592" y="1340768"/>
            <a:ext cx="7651970" cy="4680519"/>
          </a:xfrm>
          <a:prstGeom prst="rect">
            <a:avLst/>
          </a:prstGeom>
          <a:noFill/>
          <a:ln/>
          <a:extLst/>
        </p:spPr>
        <p:txBody>
          <a:bodyPr/>
          <a:lstStyle/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The COST Committee of Senior Officials adopted a revised set of Implementation rules applying to COST Actions Management Committees and COST Action participants 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The new rules have come into force on 1 June 2013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Symbol"/>
              <a:buChar char="Þ"/>
            </a:pPr>
            <a:r>
              <a:rPr lang="en-GB" sz="2400" b="1" dirty="0" smtClean="0"/>
              <a:t>A new </a:t>
            </a:r>
            <a:r>
              <a:rPr lang="en-GB" sz="2400" b="1" dirty="0" err="1" smtClean="0"/>
              <a:t>Vademecum</a:t>
            </a:r>
            <a:r>
              <a:rPr lang="en-GB" sz="2400" b="1" dirty="0" smtClean="0"/>
              <a:t> is necessary</a:t>
            </a:r>
          </a:p>
          <a:p>
            <a:pPr marL="0" indent="0" algn="just">
              <a:spcBef>
                <a:spcPct val="30000"/>
              </a:spcBef>
              <a:buClr>
                <a:srgbClr val="FF6600"/>
              </a:buClr>
              <a:buNone/>
            </a:pPr>
            <a:r>
              <a:rPr lang="en-GB" sz="2400" dirty="0" smtClean="0"/>
              <a:t>    Its release is scheduled for </a:t>
            </a:r>
            <a:r>
              <a:rPr lang="en-GB" sz="2400" u="sng" dirty="0" smtClean="0"/>
              <a:t>28 June 2013</a:t>
            </a:r>
            <a:endParaRPr lang="en-GB" sz="2400" dirty="0" smtClean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148664" y="8838021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5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46A4E26E-2FD2-4F8F-A127-2A068FE879D2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08584" y="692696"/>
            <a:ext cx="8448782" cy="792088"/>
          </a:xfrm>
        </p:spPr>
        <p:txBody>
          <a:bodyPr/>
          <a:lstStyle/>
          <a:p>
            <a:r>
              <a:rPr lang="en-GB" sz="3000" dirty="0">
                <a:solidFill>
                  <a:srgbClr val="FF6600"/>
                </a:solidFill>
              </a:rPr>
              <a:t>Key Changes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0592" y="1340768"/>
            <a:ext cx="7651970" cy="4680519"/>
          </a:xfrm>
          <a:prstGeom prst="rect">
            <a:avLst/>
          </a:prstGeom>
          <a:noFill/>
          <a:ln/>
          <a:extLst/>
        </p:spPr>
        <p:txBody>
          <a:bodyPr/>
          <a:lstStyle/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The revised </a:t>
            </a:r>
            <a:r>
              <a:rPr lang="en-GB" sz="2400" dirty="0" err="1" smtClean="0"/>
              <a:t>Vademecum</a:t>
            </a:r>
            <a:r>
              <a:rPr lang="en-GB" sz="2400" dirty="0" smtClean="0"/>
              <a:t> is a single document, integrating all definitions, rules and information relevant for COST Action Management Committees (MC), Grant Holders and participants, local organiser etc.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The </a:t>
            </a:r>
            <a:r>
              <a:rPr lang="en-GB" sz="2400" dirty="0" err="1" smtClean="0"/>
              <a:t>Vademecum</a:t>
            </a:r>
            <a:r>
              <a:rPr lang="en-GB" sz="2400" dirty="0" smtClean="0"/>
              <a:t> is split per target audience (MC, Working Group members, trainers, trainees, Local Organiser etc.) to ease the access to relevant information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/>
              <a:t>It has also been made simpler and more user-friendly</a:t>
            </a:r>
          </a:p>
          <a:p>
            <a:pPr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endParaRPr lang="en-GB" sz="2400" dirty="0" smtClean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148664" y="8838021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8584" y="692696"/>
            <a:ext cx="7651970" cy="849586"/>
          </a:xfrm>
        </p:spPr>
        <p:txBody>
          <a:bodyPr/>
          <a:lstStyle/>
          <a:p>
            <a:r>
              <a:rPr lang="en-GB" sz="3000" dirty="0" smtClean="0">
                <a:solidFill>
                  <a:srgbClr val="FF6600"/>
                </a:solidFill>
              </a:rPr>
              <a:t>Meetings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60512" y="1628800"/>
            <a:ext cx="9001000" cy="4486377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The meetings section has been completely re-organised to simplify the understanding of the applicable rules per meeting type: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Rules and guidelines are detailed per meeting type</a:t>
            </a:r>
          </a:p>
          <a:p>
            <a:pPr lvl="1"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Eligibility of participants is defined per meeting type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Eligible participants per meeting type will reflect the newly adopted revised COST Implementation Rules applicable as of the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of June 2013</a:t>
            </a:r>
          </a:p>
          <a:p>
            <a:pPr fontAlgn="auto"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/>
              <a:t>The categories of eligible expenses for meeting participants have been reorganised and </a:t>
            </a:r>
            <a:r>
              <a:rPr lang="en-GB" sz="2400" dirty="0" smtClean="0"/>
              <a:t>clarified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17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08584" y="692696"/>
            <a:ext cx="7651970" cy="849586"/>
          </a:xfrm>
        </p:spPr>
        <p:txBody>
          <a:bodyPr/>
          <a:lstStyle/>
          <a:p>
            <a:r>
              <a:rPr lang="en-GB" sz="3000" dirty="0" smtClean="0">
                <a:solidFill>
                  <a:srgbClr val="FF6600"/>
                </a:solidFill>
              </a:rPr>
              <a:t>Local Organiser Support (LOS)</a:t>
            </a:r>
            <a:endParaRPr lang="en-US" sz="3000" dirty="0">
              <a:solidFill>
                <a:srgbClr val="FF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48116" y="1329829"/>
            <a:ext cx="9357883" cy="1379092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Change of the reimbursement rule, with a flat rate per day per participants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Simplification of the LOS process, with less steps required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endParaRPr lang="en-GB" sz="2400" dirty="0" smtClean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361801" y="8575145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189" y="2542195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3000" dirty="0" smtClean="0">
                <a:solidFill>
                  <a:srgbClr val="FF6600"/>
                </a:solidFill>
                <a:effectLst/>
              </a:rPr>
              <a:t>Training Schools</a:t>
            </a:r>
            <a:endParaRPr lang="en-US" sz="3000" dirty="0">
              <a:solidFill>
                <a:srgbClr val="FF6600"/>
              </a:solidFill>
              <a:effectLst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559577" y="3140968"/>
            <a:ext cx="9001000" cy="1224136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b="0" dirty="0" smtClean="0">
                <a:effectLst/>
              </a:rPr>
              <a:t>Changes in the eligibility for reimbursement  of trainers following the newly adopted revised COST Implementation Rules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96189" y="4365104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3000" dirty="0" smtClean="0">
                <a:solidFill>
                  <a:srgbClr val="FF6600"/>
                </a:solidFill>
                <a:effectLst/>
              </a:rPr>
              <a:t>STSM</a:t>
            </a:r>
            <a:endParaRPr lang="en-US" sz="3000" dirty="0">
              <a:solidFill>
                <a:srgbClr val="FF6600"/>
              </a:solidFill>
              <a:effectLst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59577" y="5013176"/>
            <a:ext cx="9001000" cy="1224136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b="0" dirty="0">
                <a:effectLst/>
              </a:rPr>
              <a:t>The process for Grant Holders and STSM applicants has been simplified</a:t>
            </a:r>
          </a:p>
          <a:p>
            <a:pPr fontAlgn="auto"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§"/>
            </a:pPr>
            <a:endParaRPr lang="en-GB" sz="2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60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46A4E26E-2FD2-4F8F-A127-2A068FE879D2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208584" y="692696"/>
            <a:ext cx="8448782" cy="792088"/>
          </a:xfrm>
        </p:spPr>
        <p:txBody>
          <a:bodyPr/>
          <a:lstStyle/>
          <a:p>
            <a:r>
              <a:rPr lang="en-GB" sz="3000" dirty="0">
                <a:solidFill>
                  <a:srgbClr val="FF6600"/>
                </a:solidFill>
              </a:rPr>
              <a:t>Please note – more generally: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0592" y="1340768"/>
            <a:ext cx="7651970" cy="4680519"/>
          </a:xfrm>
          <a:prstGeom prst="rect">
            <a:avLst/>
          </a:prstGeom>
          <a:noFill/>
          <a:ln/>
          <a:extLst/>
        </p:spPr>
        <p:txBody>
          <a:bodyPr/>
          <a:lstStyle/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/>
              <a:t>A </a:t>
            </a:r>
            <a:r>
              <a:rPr lang="en-GB" sz="2400" dirty="0" smtClean="0"/>
              <a:t>revised Action Grant </a:t>
            </a:r>
            <a:r>
              <a:rPr lang="en-GB" sz="2400" dirty="0"/>
              <a:t>Agreement </a:t>
            </a:r>
            <a:r>
              <a:rPr lang="en-GB" sz="2400" dirty="0" smtClean="0"/>
              <a:t>(AGA) template </a:t>
            </a:r>
            <a:r>
              <a:rPr lang="en-GB" sz="2400" dirty="0"/>
              <a:t>will also be implemented incorporating the changes reflected in the </a:t>
            </a:r>
            <a:r>
              <a:rPr lang="en-GB" sz="2400" dirty="0" err="1"/>
              <a:t>Vademecum</a:t>
            </a:r>
            <a:endParaRPr lang="en-GB" sz="2400" dirty="0"/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/>
              <a:t>The COST Grant System </a:t>
            </a:r>
            <a:r>
              <a:rPr lang="en-GB" sz="2400" dirty="0" smtClean="0"/>
              <a:t>(CGS) section </a:t>
            </a:r>
            <a:r>
              <a:rPr lang="en-GB" sz="2400" dirty="0"/>
              <a:t>is being updated in order to simplify the understanding of the applicable rules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/>
              <a:t>Financial Reporting requirements have also </a:t>
            </a:r>
            <a:r>
              <a:rPr lang="en-GB" sz="2400" dirty="0" smtClean="0"/>
              <a:t>changed</a:t>
            </a:r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endParaRPr lang="en-GB" sz="2400" dirty="0"/>
          </a:p>
          <a:p>
            <a:pPr algn="just">
              <a:spcBef>
                <a:spcPct val="3000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dirty="0" smtClean="0"/>
              <a:t>Any </a:t>
            </a:r>
            <a:r>
              <a:rPr lang="en-GB" sz="2400" dirty="0"/>
              <a:t>questions? </a:t>
            </a:r>
            <a:r>
              <a:rPr lang="en-GB" sz="2400" dirty="0" smtClean="0"/>
              <a:t>Contact </a:t>
            </a:r>
            <a:r>
              <a:rPr lang="en-GB" sz="2400" smtClean="0"/>
              <a:t>your Administrative Officer</a:t>
            </a:r>
            <a:endParaRPr lang="en-GB" sz="2400" dirty="0" smtClean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148664" y="8838021"/>
            <a:ext cx="617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64A07AF-66D7-C348-9F8E-91228B109437}" type="slidenum">
              <a:rPr lang="de-DE" b="0" smtClean="0">
                <a:solidFill>
                  <a:prstClr val="black">
                    <a:tint val="75000"/>
                  </a:prstClr>
                </a:solidFill>
                <a:effectLst/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de-DE" b="0">
              <a:solidFill>
                <a:prstClr val="black">
                  <a:tint val="75000"/>
                </a:prst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9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5553</TotalTime>
  <Words>340</Words>
  <Application>Microsoft Office PowerPoint</Application>
  <PresentationFormat>Format A4 (210 x 297 mm)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PowerPoint-presentation-3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ESF-COST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PAROT Pierre</cp:lastModifiedBy>
  <cp:revision>240</cp:revision>
  <cp:lastPrinted>2013-06-04T09:49:30Z</cp:lastPrinted>
  <dcterms:created xsi:type="dcterms:W3CDTF">2007-11-05T13:47:35Z</dcterms:created>
  <dcterms:modified xsi:type="dcterms:W3CDTF">2013-09-30T14:29:02Z</dcterms:modified>
</cp:coreProperties>
</file>